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0" r:id="rId1"/>
    <p:sldMasterId id="2147483671" r:id="rId2"/>
  </p:sldMasterIdLst>
  <p:notesMasterIdLst>
    <p:notesMasterId r:id="rId32"/>
  </p:notesMasterIdLst>
  <p:handoutMasterIdLst>
    <p:handoutMasterId r:id="rId33"/>
  </p:handoutMasterIdLst>
  <p:sldIdLst>
    <p:sldId id="256" r:id="rId3"/>
    <p:sldId id="277" r:id="rId4"/>
    <p:sldId id="281" r:id="rId5"/>
    <p:sldId id="282" r:id="rId6"/>
    <p:sldId id="283" r:id="rId7"/>
    <p:sldId id="286" r:id="rId8"/>
    <p:sldId id="289" r:id="rId9"/>
    <p:sldId id="292" r:id="rId10"/>
    <p:sldId id="294" r:id="rId11"/>
    <p:sldId id="295" r:id="rId12"/>
    <p:sldId id="296" r:id="rId13"/>
    <p:sldId id="298" r:id="rId14"/>
    <p:sldId id="299" r:id="rId15"/>
    <p:sldId id="309" r:id="rId16"/>
    <p:sldId id="303" r:id="rId17"/>
    <p:sldId id="311" r:id="rId18"/>
    <p:sldId id="306" r:id="rId19"/>
    <p:sldId id="307" r:id="rId20"/>
    <p:sldId id="308" r:id="rId21"/>
    <p:sldId id="319" r:id="rId22"/>
    <p:sldId id="314" r:id="rId23"/>
    <p:sldId id="318" r:id="rId24"/>
    <p:sldId id="310" r:id="rId25"/>
    <p:sldId id="315" r:id="rId26"/>
    <p:sldId id="305" r:id="rId27"/>
    <p:sldId id="317" r:id="rId28"/>
    <p:sldId id="316" r:id="rId29"/>
    <p:sldId id="313" r:id="rId30"/>
    <p:sldId id="312" r:id="rId31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700"/>
    <p:restoredTop sz="94604"/>
  </p:normalViewPr>
  <p:slideViewPr>
    <p:cSldViewPr snapToGrid="0" snapToObjects="1">
      <p:cViewPr varScale="1">
        <p:scale>
          <a:sx n="197" d="100"/>
          <a:sy n="197" d="100"/>
        </p:scale>
        <p:origin x="192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A3AA87C-AD20-A14B-8064-9CCFAD29D1D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61F95A3-26F6-524B-8706-E4A1F44F778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A551B3-AA6F-A94E-B646-9F0278212895}" type="datetimeFigureOut">
              <a:rPr lang="en-US" smtClean="0"/>
              <a:t>7/7/19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C254AD-40E5-D04C-A601-CBF2DEB3A30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622406-F653-2542-8268-B833892421F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65472D-2CC4-904D-89F1-D058D3C31C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22074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886c8e8f2_0_307:notes"/>
          <p:cNvSpPr txBox="1">
            <a:spLocks noGrp="1"/>
          </p:cNvSpPr>
          <p:nvPr>
            <p:ph type="sldNum" idx="12"/>
          </p:nvPr>
        </p:nvSpPr>
        <p:spPr>
          <a:xfrm>
            <a:off x="3886508" y="8710767"/>
            <a:ext cx="2988000" cy="4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750" tIns="45375" rIns="90750" bIns="4537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None/>
            </a:pPr>
            <a:fld id="{00000000-1234-1234-1234-123412341234}" type="slidenum">
              <a:rPr lang="en" sz="12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fld>
            <a:endParaRPr sz="1200" b="1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7" name="Google Shape;97;g3886c8e8f2_0_3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30200" y="674688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98" name="Google Shape;98;g3886c8e8f2_0_307:notes"/>
          <p:cNvSpPr txBox="1">
            <a:spLocks noGrp="1"/>
          </p:cNvSpPr>
          <p:nvPr>
            <p:ph type="body" idx="1"/>
          </p:nvPr>
        </p:nvSpPr>
        <p:spPr>
          <a:xfrm>
            <a:off x="896771" y="4355385"/>
            <a:ext cx="5081100" cy="41295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0750" tIns="45375" rIns="90750" bIns="453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571ae9c66e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30200" y="674688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05" name="Google Shape;105;g571ae9c66e_0_21:notes"/>
          <p:cNvSpPr txBox="1">
            <a:spLocks noGrp="1"/>
          </p:cNvSpPr>
          <p:nvPr>
            <p:ph type="body" idx="1"/>
          </p:nvPr>
        </p:nvSpPr>
        <p:spPr>
          <a:xfrm>
            <a:off x="896771" y="4355385"/>
            <a:ext cx="5081100" cy="41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750" tIns="45375" rIns="90750" bIns="453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g571ae9c66e_0_21:notes"/>
          <p:cNvSpPr txBox="1">
            <a:spLocks noGrp="1"/>
          </p:cNvSpPr>
          <p:nvPr>
            <p:ph type="sldNum" idx="12"/>
          </p:nvPr>
        </p:nvSpPr>
        <p:spPr>
          <a:xfrm>
            <a:off x="3886508" y="8710767"/>
            <a:ext cx="2988000" cy="4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750" tIns="45375" rIns="90750" bIns="4537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None/>
            </a:pPr>
            <a:fld id="{00000000-1234-1234-1234-123412341234}" type="slidenum">
              <a:rPr lang="en" sz="12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10</a:t>
            </a:fld>
            <a:endParaRPr sz="1200" b="1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472492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571ae9c66e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30200" y="674688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05" name="Google Shape;105;g571ae9c66e_0_21:notes"/>
          <p:cNvSpPr txBox="1">
            <a:spLocks noGrp="1"/>
          </p:cNvSpPr>
          <p:nvPr>
            <p:ph type="body" idx="1"/>
          </p:nvPr>
        </p:nvSpPr>
        <p:spPr>
          <a:xfrm>
            <a:off x="896771" y="4355385"/>
            <a:ext cx="5081100" cy="41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750" tIns="45375" rIns="90750" bIns="453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g571ae9c66e_0_21:notes"/>
          <p:cNvSpPr txBox="1">
            <a:spLocks noGrp="1"/>
          </p:cNvSpPr>
          <p:nvPr>
            <p:ph type="sldNum" idx="12"/>
          </p:nvPr>
        </p:nvSpPr>
        <p:spPr>
          <a:xfrm>
            <a:off x="3886508" y="8710767"/>
            <a:ext cx="2988000" cy="4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750" tIns="45375" rIns="90750" bIns="4537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None/>
            </a:pPr>
            <a:fld id="{00000000-1234-1234-1234-123412341234}" type="slidenum">
              <a:rPr lang="en" sz="12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11</a:t>
            </a:fld>
            <a:endParaRPr sz="1200" b="1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817078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571ae9c66e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30200" y="674688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05" name="Google Shape;105;g571ae9c66e_0_21:notes"/>
          <p:cNvSpPr txBox="1">
            <a:spLocks noGrp="1"/>
          </p:cNvSpPr>
          <p:nvPr>
            <p:ph type="body" idx="1"/>
          </p:nvPr>
        </p:nvSpPr>
        <p:spPr>
          <a:xfrm>
            <a:off x="896771" y="4355385"/>
            <a:ext cx="5081100" cy="41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750" tIns="45375" rIns="90750" bIns="453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g571ae9c66e_0_21:notes"/>
          <p:cNvSpPr txBox="1">
            <a:spLocks noGrp="1"/>
          </p:cNvSpPr>
          <p:nvPr>
            <p:ph type="sldNum" idx="12"/>
          </p:nvPr>
        </p:nvSpPr>
        <p:spPr>
          <a:xfrm>
            <a:off x="3886508" y="8710767"/>
            <a:ext cx="2988000" cy="4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750" tIns="45375" rIns="90750" bIns="4537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None/>
            </a:pPr>
            <a:fld id="{00000000-1234-1234-1234-123412341234}" type="slidenum">
              <a:rPr lang="en" sz="12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12</a:t>
            </a:fld>
            <a:endParaRPr sz="1200" b="1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8736707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571ae9c66e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30200" y="674688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05" name="Google Shape;105;g571ae9c66e_0_21:notes"/>
          <p:cNvSpPr txBox="1">
            <a:spLocks noGrp="1"/>
          </p:cNvSpPr>
          <p:nvPr>
            <p:ph type="body" idx="1"/>
          </p:nvPr>
        </p:nvSpPr>
        <p:spPr>
          <a:xfrm>
            <a:off x="896771" y="4355385"/>
            <a:ext cx="5081100" cy="41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750" tIns="45375" rIns="90750" bIns="453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g571ae9c66e_0_21:notes"/>
          <p:cNvSpPr txBox="1">
            <a:spLocks noGrp="1"/>
          </p:cNvSpPr>
          <p:nvPr>
            <p:ph type="sldNum" idx="12"/>
          </p:nvPr>
        </p:nvSpPr>
        <p:spPr>
          <a:xfrm>
            <a:off x="3886508" y="8710767"/>
            <a:ext cx="2988000" cy="4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750" tIns="45375" rIns="90750" bIns="4537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None/>
            </a:pPr>
            <a:fld id="{00000000-1234-1234-1234-123412341234}" type="slidenum">
              <a:rPr lang="en" sz="12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13</a:t>
            </a:fld>
            <a:endParaRPr sz="1200" b="1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4973738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571ae9c66e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30200" y="674688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05" name="Google Shape;105;g571ae9c66e_0_21:notes"/>
          <p:cNvSpPr txBox="1">
            <a:spLocks noGrp="1"/>
          </p:cNvSpPr>
          <p:nvPr>
            <p:ph type="body" idx="1"/>
          </p:nvPr>
        </p:nvSpPr>
        <p:spPr>
          <a:xfrm>
            <a:off x="896771" y="4355385"/>
            <a:ext cx="5081100" cy="41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750" tIns="45375" rIns="90750" bIns="453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g571ae9c66e_0_21:notes"/>
          <p:cNvSpPr txBox="1">
            <a:spLocks noGrp="1"/>
          </p:cNvSpPr>
          <p:nvPr>
            <p:ph type="sldNum" idx="12"/>
          </p:nvPr>
        </p:nvSpPr>
        <p:spPr>
          <a:xfrm>
            <a:off x="3886508" y="8710767"/>
            <a:ext cx="2988000" cy="4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750" tIns="45375" rIns="90750" bIns="4537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None/>
            </a:pPr>
            <a:fld id="{00000000-1234-1234-1234-123412341234}" type="slidenum">
              <a:rPr lang="en" sz="12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14</a:t>
            </a:fld>
            <a:endParaRPr sz="1200" b="1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404373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571ae9c66e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30200" y="674688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05" name="Google Shape;105;g571ae9c66e_0_21:notes"/>
          <p:cNvSpPr txBox="1">
            <a:spLocks noGrp="1"/>
          </p:cNvSpPr>
          <p:nvPr>
            <p:ph type="body" idx="1"/>
          </p:nvPr>
        </p:nvSpPr>
        <p:spPr>
          <a:xfrm>
            <a:off x="896771" y="4355385"/>
            <a:ext cx="5081100" cy="41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750" tIns="45375" rIns="90750" bIns="453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g571ae9c66e_0_21:notes"/>
          <p:cNvSpPr txBox="1">
            <a:spLocks noGrp="1"/>
          </p:cNvSpPr>
          <p:nvPr>
            <p:ph type="sldNum" idx="12"/>
          </p:nvPr>
        </p:nvSpPr>
        <p:spPr>
          <a:xfrm>
            <a:off x="3886508" y="8710767"/>
            <a:ext cx="2988000" cy="4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750" tIns="45375" rIns="90750" bIns="4537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None/>
            </a:pPr>
            <a:fld id="{00000000-1234-1234-1234-123412341234}" type="slidenum">
              <a:rPr lang="en" sz="12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15</a:t>
            </a:fld>
            <a:endParaRPr sz="1200" b="1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6129897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571ae9c66e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30200" y="674688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05" name="Google Shape;105;g571ae9c66e_0_21:notes"/>
          <p:cNvSpPr txBox="1">
            <a:spLocks noGrp="1"/>
          </p:cNvSpPr>
          <p:nvPr>
            <p:ph type="body" idx="1"/>
          </p:nvPr>
        </p:nvSpPr>
        <p:spPr>
          <a:xfrm>
            <a:off x="896771" y="4355385"/>
            <a:ext cx="5081100" cy="41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750" tIns="45375" rIns="90750" bIns="453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g571ae9c66e_0_21:notes"/>
          <p:cNvSpPr txBox="1">
            <a:spLocks noGrp="1"/>
          </p:cNvSpPr>
          <p:nvPr>
            <p:ph type="sldNum" idx="12"/>
          </p:nvPr>
        </p:nvSpPr>
        <p:spPr>
          <a:xfrm>
            <a:off x="3886508" y="8710767"/>
            <a:ext cx="2988000" cy="4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750" tIns="45375" rIns="90750" bIns="4537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None/>
            </a:pPr>
            <a:fld id="{00000000-1234-1234-1234-123412341234}" type="slidenum">
              <a:rPr lang="en" sz="12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16</a:t>
            </a:fld>
            <a:endParaRPr sz="1200" b="1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666791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571ae9c66e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30200" y="674688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05" name="Google Shape;105;g571ae9c66e_0_21:notes"/>
          <p:cNvSpPr txBox="1">
            <a:spLocks noGrp="1"/>
          </p:cNvSpPr>
          <p:nvPr>
            <p:ph type="body" idx="1"/>
          </p:nvPr>
        </p:nvSpPr>
        <p:spPr>
          <a:xfrm>
            <a:off x="896771" y="4355385"/>
            <a:ext cx="5081100" cy="41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750" tIns="45375" rIns="90750" bIns="453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g571ae9c66e_0_21:notes"/>
          <p:cNvSpPr txBox="1">
            <a:spLocks noGrp="1"/>
          </p:cNvSpPr>
          <p:nvPr>
            <p:ph type="sldNum" idx="12"/>
          </p:nvPr>
        </p:nvSpPr>
        <p:spPr>
          <a:xfrm>
            <a:off x="3886508" y="8710767"/>
            <a:ext cx="2988000" cy="4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750" tIns="45375" rIns="90750" bIns="4537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None/>
            </a:pPr>
            <a:fld id="{00000000-1234-1234-1234-123412341234}" type="slidenum">
              <a:rPr lang="en" sz="12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17</a:t>
            </a:fld>
            <a:endParaRPr sz="1200" b="1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854977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886c8e8f2_0_307:notes"/>
          <p:cNvSpPr txBox="1">
            <a:spLocks noGrp="1"/>
          </p:cNvSpPr>
          <p:nvPr>
            <p:ph type="sldNum" idx="12"/>
          </p:nvPr>
        </p:nvSpPr>
        <p:spPr>
          <a:xfrm>
            <a:off x="3886508" y="8710767"/>
            <a:ext cx="2988000" cy="4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750" tIns="45375" rIns="90750" bIns="4537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None/>
            </a:pPr>
            <a:fld id="{00000000-1234-1234-1234-123412341234}" type="slidenum">
              <a:rPr lang="en" sz="12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18</a:t>
            </a:fld>
            <a:endParaRPr sz="1200" b="1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7" name="Google Shape;97;g3886c8e8f2_0_3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30200" y="674688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98" name="Google Shape;98;g3886c8e8f2_0_307:notes"/>
          <p:cNvSpPr txBox="1">
            <a:spLocks noGrp="1"/>
          </p:cNvSpPr>
          <p:nvPr>
            <p:ph type="body" idx="1"/>
          </p:nvPr>
        </p:nvSpPr>
        <p:spPr>
          <a:xfrm>
            <a:off x="896771" y="4355385"/>
            <a:ext cx="5081100" cy="41295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0750" tIns="45375" rIns="90750" bIns="453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158094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571ae9c66e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30200" y="674688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05" name="Google Shape;105;g571ae9c66e_0_21:notes"/>
          <p:cNvSpPr txBox="1">
            <a:spLocks noGrp="1"/>
          </p:cNvSpPr>
          <p:nvPr>
            <p:ph type="body" idx="1"/>
          </p:nvPr>
        </p:nvSpPr>
        <p:spPr>
          <a:xfrm>
            <a:off x="896771" y="4355385"/>
            <a:ext cx="5081100" cy="41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750" tIns="45375" rIns="90750" bIns="453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g571ae9c66e_0_21:notes"/>
          <p:cNvSpPr txBox="1">
            <a:spLocks noGrp="1"/>
          </p:cNvSpPr>
          <p:nvPr>
            <p:ph type="sldNum" idx="12"/>
          </p:nvPr>
        </p:nvSpPr>
        <p:spPr>
          <a:xfrm>
            <a:off x="3886508" y="8710767"/>
            <a:ext cx="2988000" cy="4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750" tIns="45375" rIns="90750" bIns="4537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None/>
            </a:pPr>
            <a:fld id="{00000000-1234-1234-1234-123412341234}" type="slidenum">
              <a:rPr lang="en" sz="12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19</a:t>
            </a:fld>
            <a:endParaRPr sz="1200" b="1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9851493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571ae9c66e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30200" y="674688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05" name="Google Shape;105;g571ae9c66e_0_21:notes"/>
          <p:cNvSpPr txBox="1">
            <a:spLocks noGrp="1"/>
          </p:cNvSpPr>
          <p:nvPr>
            <p:ph type="body" idx="1"/>
          </p:nvPr>
        </p:nvSpPr>
        <p:spPr>
          <a:xfrm>
            <a:off x="896771" y="4355385"/>
            <a:ext cx="5081100" cy="41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750" tIns="45375" rIns="90750" bIns="453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g571ae9c66e_0_21:notes"/>
          <p:cNvSpPr txBox="1">
            <a:spLocks noGrp="1"/>
          </p:cNvSpPr>
          <p:nvPr>
            <p:ph type="sldNum" idx="12"/>
          </p:nvPr>
        </p:nvSpPr>
        <p:spPr>
          <a:xfrm>
            <a:off x="3886508" y="8710767"/>
            <a:ext cx="2988000" cy="4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750" tIns="45375" rIns="90750" bIns="4537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None/>
            </a:pPr>
            <a:fld id="{00000000-1234-1234-1234-123412341234}" type="slidenum">
              <a:rPr lang="en" sz="12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fld>
            <a:endParaRPr sz="1200" b="1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483118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571ae9c66e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30200" y="674688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05" name="Google Shape;105;g571ae9c66e_0_21:notes"/>
          <p:cNvSpPr txBox="1">
            <a:spLocks noGrp="1"/>
          </p:cNvSpPr>
          <p:nvPr>
            <p:ph type="body" idx="1"/>
          </p:nvPr>
        </p:nvSpPr>
        <p:spPr>
          <a:xfrm>
            <a:off x="896771" y="4355385"/>
            <a:ext cx="5081100" cy="41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750" tIns="45375" rIns="90750" bIns="453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g571ae9c66e_0_21:notes"/>
          <p:cNvSpPr txBox="1">
            <a:spLocks noGrp="1"/>
          </p:cNvSpPr>
          <p:nvPr>
            <p:ph type="sldNum" idx="12"/>
          </p:nvPr>
        </p:nvSpPr>
        <p:spPr>
          <a:xfrm>
            <a:off x="3886508" y="8710767"/>
            <a:ext cx="2988000" cy="4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750" tIns="45375" rIns="90750" bIns="4537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None/>
            </a:pPr>
            <a:fld id="{00000000-1234-1234-1234-123412341234}" type="slidenum">
              <a:rPr lang="en" sz="12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20</a:t>
            </a:fld>
            <a:endParaRPr sz="1200" b="1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1704233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571ae9c66e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30200" y="674688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05" name="Google Shape;105;g571ae9c66e_0_21:notes"/>
          <p:cNvSpPr txBox="1">
            <a:spLocks noGrp="1"/>
          </p:cNvSpPr>
          <p:nvPr>
            <p:ph type="body" idx="1"/>
          </p:nvPr>
        </p:nvSpPr>
        <p:spPr>
          <a:xfrm>
            <a:off x="896771" y="4355385"/>
            <a:ext cx="5081100" cy="41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750" tIns="45375" rIns="90750" bIns="453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g571ae9c66e_0_21:notes"/>
          <p:cNvSpPr txBox="1">
            <a:spLocks noGrp="1"/>
          </p:cNvSpPr>
          <p:nvPr>
            <p:ph type="sldNum" idx="12"/>
          </p:nvPr>
        </p:nvSpPr>
        <p:spPr>
          <a:xfrm>
            <a:off x="3886508" y="8710767"/>
            <a:ext cx="2988000" cy="4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750" tIns="45375" rIns="90750" bIns="4537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None/>
            </a:pPr>
            <a:fld id="{00000000-1234-1234-1234-123412341234}" type="slidenum">
              <a:rPr lang="en" sz="12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21</a:t>
            </a:fld>
            <a:endParaRPr sz="1200" b="1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60400575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571ae9c66e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30200" y="674688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05" name="Google Shape;105;g571ae9c66e_0_21:notes"/>
          <p:cNvSpPr txBox="1">
            <a:spLocks noGrp="1"/>
          </p:cNvSpPr>
          <p:nvPr>
            <p:ph type="body" idx="1"/>
          </p:nvPr>
        </p:nvSpPr>
        <p:spPr>
          <a:xfrm>
            <a:off x="896771" y="4355385"/>
            <a:ext cx="5081100" cy="41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750" tIns="45375" rIns="90750" bIns="453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g571ae9c66e_0_21:notes"/>
          <p:cNvSpPr txBox="1">
            <a:spLocks noGrp="1"/>
          </p:cNvSpPr>
          <p:nvPr>
            <p:ph type="sldNum" idx="12"/>
          </p:nvPr>
        </p:nvSpPr>
        <p:spPr>
          <a:xfrm>
            <a:off x="3886508" y="8710767"/>
            <a:ext cx="2988000" cy="4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750" tIns="45375" rIns="90750" bIns="4537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None/>
            </a:pPr>
            <a:fld id="{00000000-1234-1234-1234-123412341234}" type="slidenum">
              <a:rPr lang="en" sz="12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22</a:t>
            </a:fld>
            <a:endParaRPr sz="1200" b="1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4282099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571ae9c66e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30200" y="674688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05" name="Google Shape;105;g571ae9c66e_0_21:notes"/>
          <p:cNvSpPr txBox="1">
            <a:spLocks noGrp="1"/>
          </p:cNvSpPr>
          <p:nvPr>
            <p:ph type="body" idx="1"/>
          </p:nvPr>
        </p:nvSpPr>
        <p:spPr>
          <a:xfrm>
            <a:off x="896771" y="4355385"/>
            <a:ext cx="5081100" cy="41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750" tIns="45375" rIns="90750" bIns="453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g571ae9c66e_0_21:notes"/>
          <p:cNvSpPr txBox="1">
            <a:spLocks noGrp="1"/>
          </p:cNvSpPr>
          <p:nvPr>
            <p:ph type="sldNum" idx="12"/>
          </p:nvPr>
        </p:nvSpPr>
        <p:spPr>
          <a:xfrm>
            <a:off x="3886508" y="8710767"/>
            <a:ext cx="2988000" cy="4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750" tIns="45375" rIns="90750" bIns="4537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None/>
            </a:pPr>
            <a:fld id="{00000000-1234-1234-1234-123412341234}" type="slidenum">
              <a:rPr lang="en" sz="12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23</a:t>
            </a:fld>
            <a:endParaRPr sz="1200" b="1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482257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571ae9c66e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30200" y="674688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05" name="Google Shape;105;g571ae9c66e_0_21:notes"/>
          <p:cNvSpPr txBox="1">
            <a:spLocks noGrp="1"/>
          </p:cNvSpPr>
          <p:nvPr>
            <p:ph type="body" idx="1"/>
          </p:nvPr>
        </p:nvSpPr>
        <p:spPr>
          <a:xfrm>
            <a:off x="896771" y="4355385"/>
            <a:ext cx="5081100" cy="41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750" tIns="45375" rIns="90750" bIns="453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g571ae9c66e_0_21:notes"/>
          <p:cNvSpPr txBox="1">
            <a:spLocks noGrp="1"/>
          </p:cNvSpPr>
          <p:nvPr>
            <p:ph type="sldNum" idx="12"/>
          </p:nvPr>
        </p:nvSpPr>
        <p:spPr>
          <a:xfrm>
            <a:off x="3886508" y="8710767"/>
            <a:ext cx="2988000" cy="4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750" tIns="45375" rIns="90750" bIns="4537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None/>
            </a:pPr>
            <a:fld id="{00000000-1234-1234-1234-123412341234}" type="slidenum">
              <a:rPr lang="en" sz="12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24</a:t>
            </a:fld>
            <a:endParaRPr sz="1200" b="1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3490029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571ae9c66e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30200" y="674688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05" name="Google Shape;105;g571ae9c66e_0_21:notes"/>
          <p:cNvSpPr txBox="1">
            <a:spLocks noGrp="1"/>
          </p:cNvSpPr>
          <p:nvPr>
            <p:ph type="body" idx="1"/>
          </p:nvPr>
        </p:nvSpPr>
        <p:spPr>
          <a:xfrm>
            <a:off x="896771" y="4355385"/>
            <a:ext cx="5081100" cy="41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750" tIns="45375" rIns="90750" bIns="453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g571ae9c66e_0_21:notes"/>
          <p:cNvSpPr txBox="1">
            <a:spLocks noGrp="1"/>
          </p:cNvSpPr>
          <p:nvPr>
            <p:ph type="sldNum" idx="12"/>
          </p:nvPr>
        </p:nvSpPr>
        <p:spPr>
          <a:xfrm>
            <a:off x="3886508" y="8710767"/>
            <a:ext cx="2988000" cy="4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750" tIns="45375" rIns="90750" bIns="4537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None/>
            </a:pPr>
            <a:fld id="{00000000-1234-1234-1234-123412341234}" type="slidenum">
              <a:rPr lang="en" sz="12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25</a:t>
            </a:fld>
            <a:endParaRPr sz="1200" b="1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5429704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571ae9c66e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30200" y="674688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05" name="Google Shape;105;g571ae9c66e_0_21:notes"/>
          <p:cNvSpPr txBox="1">
            <a:spLocks noGrp="1"/>
          </p:cNvSpPr>
          <p:nvPr>
            <p:ph type="body" idx="1"/>
          </p:nvPr>
        </p:nvSpPr>
        <p:spPr>
          <a:xfrm>
            <a:off x="896771" y="4355385"/>
            <a:ext cx="5081100" cy="41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750" tIns="45375" rIns="90750" bIns="453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g571ae9c66e_0_21:notes"/>
          <p:cNvSpPr txBox="1">
            <a:spLocks noGrp="1"/>
          </p:cNvSpPr>
          <p:nvPr>
            <p:ph type="sldNum" idx="12"/>
          </p:nvPr>
        </p:nvSpPr>
        <p:spPr>
          <a:xfrm>
            <a:off x="3886508" y="8710767"/>
            <a:ext cx="2988000" cy="4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750" tIns="45375" rIns="90750" bIns="4537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None/>
            </a:pPr>
            <a:fld id="{00000000-1234-1234-1234-123412341234}" type="slidenum">
              <a:rPr lang="en" sz="12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26</a:t>
            </a:fld>
            <a:endParaRPr sz="1200" b="1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50002033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571ae9c66e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30200" y="674688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05" name="Google Shape;105;g571ae9c66e_0_21:notes"/>
          <p:cNvSpPr txBox="1">
            <a:spLocks noGrp="1"/>
          </p:cNvSpPr>
          <p:nvPr>
            <p:ph type="body" idx="1"/>
          </p:nvPr>
        </p:nvSpPr>
        <p:spPr>
          <a:xfrm>
            <a:off x="896771" y="4355385"/>
            <a:ext cx="5081100" cy="41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750" tIns="45375" rIns="90750" bIns="453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g571ae9c66e_0_21:notes"/>
          <p:cNvSpPr txBox="1">
            <a:spLocks noGrp="1"/>
          </p:cNvSpPr>
          <p:nvPr>
            <p:ph type="sldNum" idx="12"/>
          </p:nvPr>
        </p:nvSpPr>
        <p:spPr>
          <a:xfrm>
            <a:off x="3886508" y="8710767"/>
            <a:ext cx="2988000" cy="4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750" tIns="45375" rIns="90750" bIns="4537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None/>
            </a:pPr>
            <a:fld id="{00000000-1234-1234-1234-123412341234}" type="slidenum">
              <a:rPr lang="en" sz="12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27</a:t>
            </a:fld>
            <a:endParaRPr sz="1200" b="1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6467032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571ae9c66e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30200" y="674688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05" name="Google Shape;105;g571ae9c66e_0_21:notes"/>
          <p:cNvSpPr txBox="1">
            <a:spLocks noGrp="1"/>
          </p:cNvSpPr>
          <p:nvPr>
            <p:ph type="body" idx="1"/>
          </p:nvPr>
        </p:nvSpPr>
        <p:spPr>
          <a:xfrm>
            <a:off x="896771" y="4355385"/>
            <a:ext cx="5081100" cy="41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750" tIns="45375" rIns="90750" bIns="453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g571ae9c66e_0_21:notes"/>
          <p:cNvSpPr txBox="1">
            <a:spLocks noGrp="1"/>
          </p:cNvSpPr>
          <p:nvPr>
            <p:ph type="sldNum" idx="12"/>
          </p:nvPr>
        </p:nvSpPr>
        <p:spPr>
          <a:xfrm>
            <a:off x="3886508" y="8710767"/>
            <a:ext cx="2988000" cy="4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750" tIns="45375" rIns="90750" bIns="4537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None/>
            </a:pPr>
            <a:fld id="{00000000-1234-1234-1234-123412341234}" type="slidenum">
              <a:rPr lang="en" sz="12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28</a:t>
            </a:fld>
            <a:endParaRPr sz="1200" b="1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64523584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571ae9c66e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30200" y="674688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05" name="Google Shape;105;g571ae9c66e_0_21:notes"/>
          <p:cNvSpPr txBox="1">
            <a:spLocks noGrp="1"/>
          </p:cNvSpPr>
          <p:nvPr>
            <p:ph type="body" idx="1"/>
          </p:nvPr>
        </p:nvSpPr>
        <p:spPr>
          <a:xfrm>
            <a:off x="896771" y="4355385"/>
            <a:ext cx="5081100" cy="41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750" tIns="45375" rIns="90750" bIns="453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g571ae9c66e_0_21:notes"/>
          <p:cNvSpPr txBox="1">
            <a:spLocks noGrp="1"/>
          </p:cNvSpPr>
          <p:nvPr>
            <p:ph type="sldNum" idx="12"/>
          </p:nvPr>
        </p:nvSpPr>
        <p:spPr>
          <a:xfrm>
            <a:off x="3886508" y="8710767"/>
            <a:ext cx="2988000" cy="4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750" tIns="45375" rIns="90750" bIns="4537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None/>
            </a:pPr>
            <a:fld id="{00000000-1234-1234-1234-123412341234}" type="slidenum">
              <a:rPr lang="en" sz="12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29</a:t>
            </a:fld>
            <a:endParaRPr sz="1200" b="1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13399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571ae9c66e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30200" y="674688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05" name="Google Shape;105;g571ae9c66e_0_21:notes"/>
          <p:cNvSpPr txBox="1">
            <a:spLocks noGrp="1"/>
          </p:cNvSpPr>
          <p:nvPr>
            <p:ph type="body" idx="1"/>
          </p:nvPr>
        </p:nvSpPr>
        <p:spPr>
          <a:xfrm>
            <a:off x="896771" y="4355385"/>
            <a:ext cx="5081100" cy="41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750" tIns="45375" rIns="90750" bIns="453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g571ae9c66e_0_21:notes"/>
          <p:cNvSpPr txBox="1">
            <a:spLocks noGrp="1"/>
          </p:cNvSpPr>
          <p:nvPr>
            <p:ph type="sldNum" idx="12"/>
          </p:nvPr>
        </p:nvSpPr>
        <p:spPr>
          <a:xfrm>
            <a:off x="3886508" y="8710767"/>
            <a:ext cx="2988000" cy="4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750" tIns="45375" rIns="90750" bIns="4537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None/>
            </a:pPr>
            <a:fld id="{00000000-1234-1234-1234-123412341234}" type="slidenum">
              <a:rPr lang="en" sz="12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fld>
            <a:endParaRPr sz="1200" b="1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26604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571ae9c66e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30200" y="674688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05" name="Google Shape;105;g571ae9c66e_0_21:notes"/>
          <p:cNvSpPr txBox="1">
            <a:spLocks noGrp="1"/>
          </p:cNvSpPr>
          <p:nvPr>
            <p:ph type="body" idx="1"/>
          </p:nvPr>
        </p:nvSpPr>
        <p:spPr>
          <a:xfrm>
            <a:off x="896771" y="4355385"/>
            <a:ext cx="5081100" cy="41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750" tIns="45375" rIns="90750" bIns="453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g571ae9c66e_0_21:notes"/>
          <p:cNvSpPr txBox="1">
            <a:spLocks noGrp="1"/>
          </p:cNvSpPr>
          <p:nvPr>
            <p:ph type="sldNum" idx="12"/>
          </p:nvPr>
        </p:nvSpPr>
        <p:spPr>
          <a:xfrm>
            <a:off x="3886508" y="8710767"/>
            <a:ext cx="2988000" cy="4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750" tIns="45375" rIns="90750" bIns="4537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None/>
            </a:pPr>
            <a:fld id="{00000000-1234-1234-1234-123412341234}" type="slidenum">
              <a:rPr lang="en" sz="12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</a:t>
            </a:fld>
            <a:endParaRPr sz="1200" b="1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6015165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571ae9c66e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30200" y="674688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05" name="Google Shape;105;g571ae9c66e_0_21:notes"/>
          <p:cNvSpPr txBox="1">
            <a:spLocks noGrp="1"/>
          </p:cNvSpPr>
          <p:nvPr>
            <p:ph type="body" idx="1"/>
          </p:nvPr>
        </p:nvSpPr>
        <p:spPr>
          <a:xfrm>
            <a:off x="896771" y="4355385"/>
            <a:ext cx="5081100" cy="41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750" tIns="45375" rIns="90750" bIns="453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g571ae9c66e_0_21:notes"/>
          <p:cNvSpPr txBox="1">
            <a:spLocks noGrp="1"/>
          </p:cNvSpPr>
          <p:nvPr>
            <p:ph type="sldNum" idx="12"/>
          </p:nvPr>
        </p:nvSpPr>
        <p:spPr>
          <a:xfrm>
            <a:off x="3886508" y="8710767"/>
            <a:ext cx="2988000" cy="4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750" tIns="45375" rIns="90750" bIns="4537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None/>
            </a:pPr>
            <a:fld id="{00000000-1234-1234-1234-123412341234}" type="slidenum">
              <a:rPr lang="en" sz="12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</a:t>
            </a:fld>
            <a:endParaRPr sz="1200" b="1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256524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571ae9c66e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30200" y="674688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05" name="Google Shape;105;g571ae9c66e_0_21:notes"/>
          <p:cNvSpPr txBox="1">
            <a:spLocks noGrp="1"/>
          </p:cNvSpPr>
          <p:nvPr>
            <p:ph type="body" idx="1"/>
          </p:nvPr>
        </p:nvSpPr>
        <p:spPr>
          <a:xfrm>
            <a:off x="896771" y="4355385"/>
            <a:ext cx="5081100" cy="41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750" tIns="45375" rIns="90750" bIns="453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g571ae9c66e_0_21:notes"/>
          <p:cNvSpPr txBox="1">
            <a:spLocks noGrp="1"/>
          </p:cNvSpPr>
          <p:nvPr>
            <p:ph type="sldNum" idx="12"/>
          </p:nvPr>
        </p:nvSpPr>
        <p:spPr>
          <a:xfrm>
            <a:off x="3886508" y="8710767"/>
            <a:ext cx="2988000" cy="4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750" tIns="45375" rIns="90750" bIns="4537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None/>
            </a:pPr>
            <a:fld id="{00000000-1234-1234-1234-123412341234}" type="slidenum">
              <a:rPr lang="en" sz="12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6</a:t>
            </a:fld>
            <a:endParaRPr sz="1200" b="1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545129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571ae9c66e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30200" y="674688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05" name="Google Shape;105;g571ae9c66e_0_21:notes"/>
          <p:cNvSpPr txBox="1">
            <a:spLocks noGrp="1"/>
          </p:cNvSpPr>
          <p:nvPr>
            <p:ph type="body" idx="1"/>
          </p:nvPr>
        </p:nvSpPr>
        <p:spPr>
          <a:xfrm>
            <a:off x="896771" y="4355385"/>
            <a:ext cx="5081100" cy="41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750" tIns="45375" rIns="90750" bIns="453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g571ae9c66e_0_21:notes"/>
          <p:cNvSpPr txBox="1">
            <a:spLocks noGrp="1"/>
          </p:cNvSpPr>
          <p:nvPr>
            <p:ph type="sldNum" idx="12"/>
          </p:nvPr>
        </p:nvSpPr>
        <p:spPr>
          <a:xfrm>
            <a:off x="3886508" y="8710767"/>
            <a:ext cx="2988000" cy="4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750" tIns="45375" rIns="90750" bIns="4537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None/>
            </a:pPr>
            <a:fld id="{00000000-1234-1234-1234-123412341234}" type="slidenum">
              <a:rPr lang="en" sz="12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7</a:t>
            </a:fld>
            <a:endParaRPr sz="1200" b="1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5821603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571ae9c66e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30200" y="674688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05" name="Google Shape;105;g571ae9c66e_0_21:notes"/>
          <p:cNvSpPr txBox="1">
            <a:spLocks noGrp="1"/>
          </p:cNvSpPr>
          <p:nvPr>
            <p:ph type="body" idx="1"/>
          </p:nvPr>
        </p:nvSpPr>
        <p:spPr>
          <a:xfrm>
            <a:off x="896771" y="4355385"/>
            <a:ext cx="5081100" cy="41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750" tIns="45375" rIns="90750" bIns="453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g571ae9c66e_0_21:notes"/>
          <p:cNvSpPr txBox="1">
            <a:spLocks noGrp="1"/>
          </p:cNvSpPr>
          <p:nvPr>
            <p:ph type="sldNum" idx="12"/>
          </p:nvPr>
        </p:nvSpPr>
        <p:spPr>
          <a:xfrm>
            <a:off x="3886508" y="8710767"/>
            <a:ext cx="2988000" cy="4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750" tIns="45375" rIns="90750" bIns="4537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None/>
            </a:pPr>
            <a:fld id="{00000000-1234-1234-1234-123412341234}" type="slidenum">
              <a:rPr lang="en" sz="12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8</a:t>
            </a:fld>
            <a:endParaRPr sz="1200" b="1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0237228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571ae9c66e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30200" y="674688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05" name="Google Shape;105;g571ae9c66e_0_21:notes"/>
          <p:cNvSpPr txBox="1">
            <a:spLocks noGrp="1"/>
          </p:cNvSpPr>
          <p:nvPr>
            <p:ph type="body" idx="1"/>
          </p:nvPr>
        </p:nvSpPr>
        <p:spPr>
          <a:xfrm>
            <a:off x="896771" y="4355385"/>
            <a:ext cx="5081100" cy="41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750" tIns="45375" rIns="90750" bIns="453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g571ae9c66e_0_21:notes"/>
          <p:cNvSpPr txBox="1">
            <a:spLocks noGrp="1"/>
          </p:cNvSpPr>
          <p:nvPr>
            <p:ph type="sldNum" idx="12"/>
          </p:nvPr>
        </p:nvSpPr>
        <p:spPr>
          <a:xfrm>
            <a:off x="3886508" y="8710767"/>
            <a:ext cx="2988000" cy="4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750" tIns="45375" rIns="90750" bIns="4537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None/>
            </a:pPr>
            <a:fld id="{00000000-1234-1234-1234-123412341234}" type="slidenum">
              <a:rPr lang="en" sz="12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9</a:t>
            </a:fld>
            <a:endParaRPr sz="1200" b="1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918285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제목 슬라이드" type="title">
  <p:cSld name="TITLE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/>
          <p:nvPr/>
        </p:nvSpPr>
        <p:spPr>
          <a:xfrm>
            <a:off x="-31750" y="4948238"/>
            <a:ext cx="406500" cy="1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7625" tIns="19050" rIns="47625" bIns="190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 Symbols"/>
              <a:buNone/>
            </a:pPr>
            <a:r>
              <a:rPr lang="en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fld id="{00000000-1234-1234-1234-123412341234}" type="slidenum">
              <a:rPr lang="en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r>
              <a:rPr lang="en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-</a:t>
            </a:r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subTitle" idx="1"/>
          </p:nvPr>
        </p:nvSpPr>
        <p:spPr>
          <a:xfrm>
            <a:off x="1308100" y="2426494"/>
            <a:ext cx="6400800" cy="14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880"/>
              <a:buFont typeface="Times"/>
              <a:buNone/>
              <a:defRPr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440"/>
              </a:spcBef>
              <a:spcAft>
                <a:spcPts val="0"/>
              </a:spcAft>
              <a:buClr>
                <a:srgbClr val="000000"/>
              </a:buClr>
              <a:buSzPts val="2640"/>
              <a:buFont typeface="Times"/>
              <a:buChar char="•"/>
              <a:defRPr sz="2200" b="0" i="0" u="none" strike="noStrike" cap="none">
                <a:solidFill>
                  <a:srgbClr val="05052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−"/>
              <a:defRPr sz="2000" b="0" i="0" u="none" strike="noStrike" cap="none">
                <a:solidFill>
                  <a:srgbClr val="05052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2160"/>
              <a:buFont typeface="Times"/>
              <a:buChar char="•"/>
              <a:defRPr sz="1800" b="0" i="0" u="none" strike="noStrike" cap="none">
                <a:solidFill>
                  <a:srgbClr val="05052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2160"/>
              <a:buFont typeface="Times"/>
              <a:buChar char="•"/>
              <a:defRPr sz="1800" b="0" i="0" u="none" strike="noStrike" cap="none">
                <a:solidFill>
                  <a:srgbClr val="05052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2160"/>
              <a:buFont typeface="Times"/>
              <a:buChar char="•"/>
              <a:defRPr sz="1800" b="0" i="0" u="none" strike="noStrike" cap="none">
                <a:solidFill>
                  <a:srgbClr val="05052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2160"/>
              <a:buFont typeface="Times"/>
              <a:buChar char="•"/>
              <a:defRPr sz="1800" b="0" i="0" u="none" strike="noStrike" cap="none">
                <a:solidFill>
                  <a:srgbClr val="05052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2160"/>
              <a:buFont typeface="Times"/>
              <a:buChar char="•"/>
              <a:defRPr sz="1800" b="0" i="0" u="none" strike="noStrike" cap="none">
                <a:solidFill>
                  <a:srgbClr val="05052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2160"/>
              <a:buFont typeface="Times"/>
              <a:buChar char="•"/>
              <a:defRPr sz="1800" b="0" i="0" u="none" strike="noStrike" cap="none">
                <a:solidFill>
                  <a:srgbClr val="05052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ctrTitle"/>
          </p:nvPr>
        </p:nvSpPr>
        <p:spPr>
          <a:xfrm>
            <a:off x="1127125" y="1558529"/>
            <a:ext cx="7031100" cy="6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60" name="Google Shape;60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5424" y="253228"/>
            <a:ext cx="784089" cy="3242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>
  <p:cSld name="제목 및 내용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>
            <a:spLocks noGrp="1"/>
          </p:cNvSpPr>
          <p:nvPr>
            <p:ph type="body" idx="1"/>
          </p:nvPr>
        </p:nvSpPr>
        <p:spPr>
          <a:xfrm>
            <a:off x="293624" y="718149"/>
            <a:ext cx="8557800" cy="416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11480" algn="l" rtl="0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880"/>
              <a:buFont typeface="Times"/>
              <a:buChar char="•"/>
              <a:defRPr sz="2400" b="0" i="0" u="none" strike="noStrike" cap="none">
                <a:solidFill>
                  <a:srgbClr val="05052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96240" algn="l" rtl="0">
              <a:spcBef>
                <a:spcPts val="440"/>
              </a:spcBef>
              <a:spcAft>
                <a:spcPts val="0"/>
              </a:spcAft>
              <a:buClr>
                <a:srgbClr val="000000"/>
              </a:buClr>
              <a:buSzPts val="2640"/>
              <a:buFont typeface="Times"/>
              <a:buChar char="•"/>
              <a:defRPr sz="2200" b="0" i="0" u="none" strike="noStrike" cap="none">
                <a:solidFill>
                  <a:srgbClr val="05052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−"/>
              <a:defRPr sz="2000" b="0" i="0" u="none" strike="noStrike" cap="none">
                <a:solidFill>
                  <a:srgbClr val="05052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65760" algn="l" rtl="0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2160"/>
              <a:buFont typeface="Times"/>
              <a:buChar char="•"/>
              <a:defRPr sz="1800" b="0" i="0" u="none" strike="noStrike" cap="none">
                <a:solidFill>
                  <a:srgbClr val="05052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65760" algn="l" rtl="0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2160"/>
              <a:buFont typeface="Times"/>
              <a:buChar char="•"/>
              <a:defRPr sz="1800" b="0" i="0" u="none" strike="noStrike" cap="none">
                <a:solidFill>
                  <a:srgbClr val="05052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65760" algn="l" rtl="0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2160"/>
              <a:buFont typeface="Times"/>
              <a:buChar char="•"/>
              <a:defRPr sz="1800" b="0" i="0" u="none" strike="noStrike" cap="none">
                <a:solidFill>
                  <a:srgbClr val="05052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65760" algn="l" rtl="0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2160"/>
              <a:buFont typeface="Times"/>
              <a:buChar char="•"/>
              <a:defRPr sz="1800" b="0" i="0" u="none" strike="noStrike" cap="none">
                <a:solidFill>
                  <a:srgbClr val="05052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65759" algn="l" rtl="0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2160"/>
              <a:buFont typeface="Times"/>
              <a:buChar char="•"/>
              <a:defRPr sz="1800" b="0" i="0" u="none" strike="noStrike" cap="none">
                <a:solidFill>
                  <a:srgbClr val="05052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65759" algn="l" rtl="0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2160"/>
              <a:buFont typeface="Times"/>
              <a:buChar char="•"/>
              <a:defRPr sz="1800" b="0" i="0" u="none" strike="noStrike" cap="none">
                <a:solidFill>
                  <a:srgbClr val="05052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title"/>
          </p:nvPr>
        </p:nvSpPr>
        <p:spPr>
          <a:xfrm>
            <a:off x="1100138" y="96441"/>
            <a:ext cx="8043900" cy="4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6"/>
          <p:cNvSpPr txBox="1">
            <a:spLocks noGrp="1"/>
          </p:cNvSpPr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6" name="Google Shape;66;p16"/>
          <p:cNvSpPr txBox="1">
            <a:spLocks noGrp="1"/>
          </p:cNvSpPr>
          <p:nvPr>
            <p:ph type="body" idx="1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 rtl="0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"/>
              <a:buNone/>
              <a:defRPr sz="2000" b="0" i="0" u="none" strike="noStrike" cap="none">
                <a:solidFill>
                  <a:srgbClr val="05052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2160"/>
              <a:buFont typeface="Times"/>
              <a:buNone/>
              <a:defRPr sz="1800" b="0" i="0" u="none" strike="noStrike" cap="none">
                <a:solidFill>
                  <a:srgbClr val="05052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920"/>
              <a:buFont typeface="Calibri"/>
              <a:buNone/>
              <a:defRPr sz="1600" b="0" i="0" u="none" strike="noStrike" cap="none">
                <a:solidFill>
                  <a:srgbClr val="05052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680"/>
              <a:buFont typeface="Times"/>
              <a:buNone/>
              <a:defRPr sz="1400" b="0" i="0" u="none" strike="noStrike" cap="none">
                <a:solidFill>
                  <a:srgbClr val="05052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680"/>
              <a:buFont typeface="Times"/>
              <a:buNone/>
              <a:defRPr sz="1400" b="0" i="0" u="none" strike="noStrike" cap="none">
                <a:solidFill>
                  <a:srgbClr val="05052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680"/>
              <a:buFont typeface="Times"/>
              <a:buNone/>
              <a:defRPr sz="1400" b="0" i="0" u="none" strike="noStrike" cap="none">
                <a:solidFill>
                  <a:srgbClr val="05052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680"/>
              <a:buFont typeface="Times"/>
              <a:buNone/>
              <a:defRPr sz="1400" b="0" i="0" u="none" strike="noStrike" cap="none">
                <a:solidFill>
                  <a:srgbClr val="05052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680"/>
              <a:buFont typeface="Times"/>
              <a:buNone/>
              <a:defRPr sz="1400" b="0" i="0" u="none" strike="noStrike" cap="none">
                <a:solidFill>
                  <a:srgbClr val="05052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680"/>
              <a:buFont typeface="Times"/>
              <a:buNone/>
              <a:defRPr sz="1400" b="0" i="0" u="none" strike="noStrike" cap="none">
                <a:solidFill>
                  <a:srgbClr val="05052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" name="Google Shape;67;p16"/>
          <p:cNvSpPr txBox="1"/>
          <p:nvPr/>
        </p:nvSpPr>
        <p:spPr>
          <a:xfrm>
            <a:off x="1100138" y="96441"/>
            <a:ext cx="8043900" cy="4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마스터 제목 스타일 편집</a:t>
            </a:r>
            <a:endParaRPr sz="32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7"/>
          <p:cNvSpPr txBox="1">
            <a:spLocks noGrp="1"/>
          </p:cNvSpPr>
          <p:nvPr>
            <p:ph type="title"/>
          </p:nvPr>
        </p:nvSpPr>
        <p:spPr>
          <a:xfrm>
            <a:off x="1100138" y="96441"/>
            <a:ext cx="8043900" cy="4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Google Shape;70;p17"/>
          <p:cNvSpPr txBox="1">
            <a:spLocks noGrp="1"/>
          </p:cNvSpPr>
          <p:nvPr>
            <p:ph type="body" idx="1"/>
          </p:nvPr>
        </p:nvSpPr>
        <p:spPr>
          <a:xfrm>
            <a:off x="558800" y="1057275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41960" algn="l" rtl="0"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3360"/>
              <a:buFont typeface="Times"/>
              <a:buChar char="•"/>
              <a:defRPr sz="2800" b="0" i="0" u="none" strike="noStrike" cap="none">
                <a:solidFill>
                  <a:srgbClr val="05052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11480" algn="l" rtl="0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880"/>
              <a:buFont typeface="Times"/>
              <a:buChar char="•"/>
              <a:defRPr sz="2400" b="0" i="0" u="none" strike="noStrike" cap="none">
                <a:solidFill>
                  <a:srgbClr val="05052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−"/>
              <a:defRPr sz="2000" b="0" i="0" u="none" strike="noStrike" cap="none">
                <a:solidFill>
                  <a:srgbClr val="05052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65760" algn="l" rtl="0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2160"/>
              <a:buFont typeface="Times"/>
              <a:buChar char="•"/>
              <a:defRPr sz="1800" b="0" i="0" u="none" strike="noStrike" cap="none">
                <a:solidFill>
                  <a:srgbClr val="05052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65760" algn="l" rtl="0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2160"/>
              <a:buFont typeface="Times"/>
              <a:buChar char="•"/>
              <a:defRPr sz="1800" b="0" i="0" u="none" strike="noStrike" cap="none">
                <a:solidFill>
                  <a:srgbClr val="05052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65760" algn="l" rtl="0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2160"/>
              <a:buFont typeface="Times"/>
              <a:buChar char="•"/>
              <a:defRPr sz="1800" b="0" i="0" u="none" strike="noStrike" cap="none">
                <a:solidFill>
                  <a:srgbClr val="05052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65760" algn="l" rtl="0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2160"/>
              <a:buFont typeface="Times"/>
              <a:buChar char="•"/>
              <a:defRPr sz="1800" b="0" i="0" u="none" strike="noStrike" cap="none">
                <a:solidFill>
                  <a:srgbClr val="05052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65759" algn="l" rtl="0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2160"/>
              <a:buFont typeface="Times"/>
              <a:buChar char="•"/>
              <a:defRPr sz="1800" b="0" i="0" u="none" strike="noStrike" cap="none">
                <a:solidFill>
                  <a:srgbClr val="05052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65759" algn="l" rtl="0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2160"/>
              <a:buFont typeface="Times"/>
              <a:buChar char="•"/>
              <a:defRPr sz="1800" b="0" i="0" u="none" strike="noStrike" cap="none">
                <a:solidFill>
                  <a:srgbClr val="05052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" name="Google Shape;71;p17"/>
          <p:cNvSpPr txBox="1">
            <a:spLocks noGrp="1"/>
          </p:cNvSpPr>
          <p:nvPr>
            <p:ph type="body" idx="2"/>
          </p:nvPr>
        </p:nvSpPr>
        <p:spPr>
          <a:xfrm>
            <a:off x="4749800" y="1057275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41960" algn="l" rtl="0"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3360"/>
              <a:buFont typeface="Times"/>
              <a:buChar char="•"/>
              <a:defRPr sz="2800" b="0" i="0" u="none" strike="noStrike" cap="none">
                <a:solidFill>
                  <a:srgbClr val="05052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11480" algn="l" rtl="0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880"/>
              <a:buFont typeface="Times"/>
              <a:buChar char="•"/>
              <a:defRPr sz="2400" b="0" i="0" u="none" strike="noStrike" cap="none">
                <a:solidFill>
                  <a:srgbClr val="05052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−"/>
              <a:defRPr sz="2000" b="0" i="0" u="none" strike="noStrike" cap="none">
                <a:solidFill>
                  <a:srgbClr val="05052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65760" algn="l" rtl="0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2160"/>
              <a:buFont typeface="Times"/>
              <a:buChar char="•"/>
              <a:defRPr sz="1800" b="0" i="0" u="none" strike="noStrike" cap="none">
                <a:solidFill>
                  <a:srgbClr val="05052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65760" algn="l" rtl="0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2160"/>
              <a:buFont typeface="Times"/>
              <a:buChar char="•"/>
              <a:defRPr sz="1800" b="0" i="0" u="none" strike="noStrike" cap="none">
                <a:solidFill>
                  <a:srgbClr val="05052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65760" algn="l" rtl="0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2160"/>
              <a:buFont typeface="Times"/>
              <a:buChar char="•"/>
              <a:defRPr sz="1800" b="0" i="0" u="none" strike="noStrike" cap="none">
                <a:solidFill>
                  <a:srgbClr val="05052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65760" algn="l" rtl="0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2160"/>
              <a:buFont typeface="Times"/>
              <a:buChar char="•"/>
              <a:defRPr sz="1800" b="0" i="0" u="none" strike="noStrike" cap="none">
                <a:solidFill>
                  <a:srgbClr val="05052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65759" algn="l" rtl="0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2160"/>
              <a:buFont typeface="Times"/>
              <a:buChar char="•"/>
              <a:defRPr sz="1800" b="0" i="0" u="none" strike="noStrike" cap="none">
                <a:solidFill>
                  <a:srgbClr val="05052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65759" algn="l" rtl="0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2160"/>
              <a:buFont typeface="Times"/>
              <a:buChar char="•"/>
              <a:defRPr sz="1800" b="0" i="0" u="none" strike="noStrike" cap="none">
                <a:solidFill>
                  <a:srgbClr val="05052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" name="Google Shape;74;p18"/>
          <p:cNvSpPr txBox="1">
            <a:spLocks noGrp="1"/>
          </p:cNvSpPr>
          <p:nvPr>
            <p:ph type="body" idx="1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 rtl="0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880"/>
              <a:buFont typeface="Times"/>
              <a:buNone/>
              <a:defRPr sz="2400" b="1" i="0" u="none" strike="noStrike" cap="none">
                <a:solidFill>
                  <a:srgbClr val="05052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"/>
              <a:buNone/>
              <a:defRPr sz="2000" b="1" i="0" u="none" strike="noStrike" cap="none">
                <a:solidFill>
                  <a:srgbClr val="05052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2160"/>
              <a:buFont typeface="Calibri"/>
              <a:buNone/>
              <a:defRPr sz="1800" b="1" i="0" u="none" strike="noStrike" cap="none">
                <a:solidFill>
                  <a:srgbClr val="05052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920"/>
              <a:buFont typeface="Times"/>
              <a:buNone/>
              <a:defRPr sz="1600" b="1" i="0" u="none" strike="noStrike" cap="none">
                <a:solidFill>
                  <a:srgbClr val="05052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920"/>
              <a:buFont typeface="Times"/>
              <a:buNone/>
              <a:defRPr sz="1600" b="1" i="0" u="none" strike="noStrike" cap="none">
                <a:solidFill>
                  <a:srgbClr val="05052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920"/>
              <a:buFont typeface="Times"/>
              <a:buNone/>
              <a:defRPr sz="1600" b="1" i="0" u="none" strike="noStrike" cap="none">
                <a:solidFill>
                  <a:srgbClr val="05052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920"/>
              <a:buFont typeface="Times"/>
              <a:buNone/>
              <a:defRPr sz="1600" b="1" i="0" u="none" strike="noStrike" cap="none">
                <a:solidFill>
                  <a:srgbClr val="05052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920"/>
              <a:buFont typeface="Times"/>
              <a:buNone/>
              <a:defRPr sz="1600" b="1" i="0" u="none" strike="noStrike" cap="none">
                <a:solidFill>
                  <a:srgbClr val="05052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920"/>
              <a:buFont typeface="Times"/>
              <a:buNone/>
              <a:defRPr sz="1600" b="1" i="0" u="none" strike="noStrike" cap="none">
                <a:solidFill>
                  <a:srgbClr val="05052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" name="Google Shape;75;p18"/>
          <p:cNvSpPr txBox="1">
            <a:spLocks noGrp="1"/>
          </p:cNvSpPr>
          <p:nvPr>
            <p:ph type="body" idx="2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11480" algn="l" rtl="0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880"/>
              <a:buFont typeface="Times"/>
              <a:buChar char="•"/>
              <a:defRPr sz="2400" b="0" i="0" u="none" strike="noStrike" cap="none">
                <a:solidFill>
                  <a:srgbClr val="05052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"/>
              <a:buChar char="•"/>
              <a:defRPr sz="2000" b="0" i="0" u="none" strike="noStrike" cap="none">
                <a:solidFill>
                  <a:srgbClr val="05052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65760" algn="l" rtl="0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2160"/>
              <a:buFont typeface="Calibri"/>
              <a:buChar char="−"/>
              <a:defRPr sz="1800" b="0" i="0" u="none" strike="noStrike" cap="none">
                <a:solidFill>
                  <a:srgbClr val="05052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0519" algn="l" rtl="0"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920"/>
              <a:buFont typeface="Times"/>
              <a:buChar char="•"/>
              <a:defRPr sz="1600" b="0" i="0" u="none" strike="noStrike" cap="none">
                <a:solidFill>
                  <a:srgbClr val="05052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0520" algn="l" rtl="0"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920"/>
              <a:buFont typeface="Times"/>
              <a:buChar char="•"/>
              <a:defRPr sz="1600" b="0" i="0" u="none" strike="noStrike" cap="none">
                <a:solidFill>
                  <a:srgbClr val="05052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0520" algn="l" rtl="0"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920"/>
              <a:buFont typeface="Times"/>
              <a:buChar char="•"/>
              <a:defRPr sz="1600" b="0" i="0" u="none" strike="noStrike" cap="none">
                <a:solidFill>
                  <a:srgbClr val="05052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0520" algn="l" rtl="0"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920"/>
              <a:buFont typeface="Times"/>
              <a:buChar char="•"/>
              <a:defRPr sz="1600" b="0" i="0" u="none" strike="noStrike" cap="none">
                <a:solidFill>
                  <a:srgbClr val="05052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0520" algn="l" rtl="0"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920"/>
              <a:buFont typeface="Times"/>
              <a:buChar char="•"/>
              <a:defRPr sz="1600" b="0" i="0" u="none" strike="noStrike" cap="none">
                <a:solidFill>
                  <a:srgbClr val="05052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0520" algn="l" rtl="0"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920"/>
              <a:buFont typeface="Times"/>
              <a:buChar char="•"/>
              <a:defRPr sz="1600" b="0" i="0" u="none" strike="noStrike" cap="none">
                <a:solidFill>
                  <a:srgbClr val="05052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" name="Google Shape;76;p18"/>
          <p:cNvSpPr txBox="1">
            <a:spLocks noGrp="1"/>
          </p:cNvSpPr>
          <p:nvPr>
            <p:ph type="body" idx="3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 rtl="0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880"/>
              <a:buFont typeface="Times"/>
              <a:buNone/>
              <a:defRPr sz="2400" b="1" i="0" u="none" strike="noStrike" cap="none">
                <a:solidFill>
                  <a:srgbClr val="05052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"/>
              <a:buNone/>
              <a:defRPr sz="2000" b="1" i="0" u="none" strike="noStrike" cap="none">
                <a:solidFill>
                  <a:srgbClr val="05052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2160"/>
              <a:buFont typeface="Calibri"/>
              <a:buNone/>
              <a:defRPr sz="1800" b="1" i="0" u="none" strike="noStrike" cap="none">
                <a:solidFill>
                  <a:srgbClr val="05052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920"/>
              <a:buFont typeface="Times"/>
              <a:buNone/>
              <a:defRPr sz="1600" b="1" i="0" u="none" strike="noStrike" cap="none">
                <a:solidFill>
                  <a:srgbClr val="05052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920"/>
              <a:buFont typeface="Times"/>
              <a:buNone/>
              <a:defRPr sz="1600" b="1" i="0" u="none" strike="noStrike" cap="none">
                <a:solidFill>
                  <a:srgbClr val="05052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920"/>
              <a:buFont typeface="Times"/>
              <a:buNone/>
              <a:defRPr sz="1600" b="1" i="0" u="none" strike="noStrike" cap="none">
                <a:solidFill>
                  <a:srgbClr val="05052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920"/>
              <a:buFont typeface="Times"/>
              <a:buNone/>
              <a:defRPr sz="1600" b="1" i="0" u="none" strike="noStrike" cap="none">
                <a:solidFill>
                  <a:srgbClr val="05052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920"/>
              <a:buFont typeface="Times"/>
              <a:buNone/>
              <a:defRPr sz="1600" b="1" i="0" u="none" strike="noStrike" cap="none">
                <a:solidFill>
                  <a:srgbClr val="05052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920"/>
              <a:buFont typeface="Times"/>
              <a:buNone/>
              <a:defRPr sz="1600" b="1" i="0" u="none" strike="noStrike" cap="none">
                <a:solidFill>
                  <a:srgbClr val="05052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" name="Google Shape;77;p18"/>
          <p:cNvSpPr txBox="1">
            <a:spLocks noGrp="1"/>
          </p:cNvSpPr>
          <p:nvPr>
            <p:ph type="body" idx="4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11480" algn="l" rtl="0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880"/>
              <a:buFont typeface="Times"/>
              <a:buChar char="•"/>
              <a:defRPr sz="2400" b="0" i="0" u="none" strike="noStrike" cap="none">
                <a:solidFill>
                  <a:srgbClr val="05052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"/>
              <a:buChar char="•"/>
              <a:defRPr sz="2000" b="0" i="0" u="none" strike="noStrike" cap="none">
                <a:solidFill>
                  <a:srgbClr val="05052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65760" algn="l" rtl="0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2160"/>
              <a:buFont typeface="Calibri"/>
              <a:buChar char="−"/>
              <a:defRPr sz="1800" b="0" i="0" u="none" strike="noStrike" cap="none">
                <a:solidFill>
                  <a:srgbClr val="05052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0519" algn="l" rtl="0"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920"/>
              <a:buFont typeface="Times"/>
              <a:buChar char="•"/>
              <a:defRPr sz="1600" b="0" i="0" u="none" strike="noStrike" cap="none">
                <a:solidFill>
                  <a:srgbClr val="05052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0520" algn="l" rtl="0"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920"/>
              <a:buFont typeface="Times"/>
              <a:buChar char="•"/>
              <a:defRPr sz="1600" b="0" i="0" u="none" strike="noStrike" cap="none">
                <a:solidFill>
                  <a:srgbClr val="05052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0520" algn="l" rtl="0"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920"/>
              <a:buFont typeface="Times"/>
              <a:buChar char="•"/>
              <a:defRPr sz="1600" b="0" i="0" u="none" strike="noStrike" cap="none">
                <a:solidFill>
                  <a:srgbClr val="05052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0520" algn="l" rtl="0"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920"/>
              <a:buFont typeface="Times"/>
              <a:buChar char="•"/>
              <a:defRPr sz="1600" b="0" i="0" u="none" strike="noStrike" cap="none">
                <a:solidFill>
                  <a:srgbClr val="05052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0520" algn="l" rtl="0"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920"/>
              <a:buFont typeface="Times"/>
              <a:buChar char="•"/>
              <a:defRPr sz="1600" b="0" i="0" u="none" strike="noStrike" cap="none">
                <a:solidFill>
                  <a:srgbClr val="05052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0520" algn="l" rtl="0"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920"/>
              <a:buFont typeface="Times"/>
              <a:buChar char="•"/>
              <a:defRPr sz="1600" b="0" i="0" u="none" strike="noStrike" cap="none">
                <a:solidFill>
                  <a:srgbClr val="05052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9"/>
          <p:cNvSpPr txBox="1">
            <a:spLocks noGrp="1"/>
          </p:cNvSpPr>
          <p:nvPr>
            <p:ph type="title"/>
          </p:nvPr>
        </p:nvSpPr>
        <p:spPr>
          <a:xfrm>
            <a:off x="1100138" y="96441"/>
            <a:ext cx="8043900" cy="4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1"/>
          <p:cNvSpPr txBox="1">
            <a:spLocks noGrp="1"/>
          </p:cNvSpPr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" name="Google Shape;83;p21"/>
          <p:cNvSpPr txBox="1">
            <a:spLocks noGrp="1"/>
          </p:cNvSpPr>
          <p:nvPr>
            <p:ph type="body" idx="1"/>
          </p:nvPr>
        </p:nvSpPr>
        <p:spPr>
          <a:xfrm>
            <a:off x="3575050" y="204788"/>
            <a:ext cx="5111700" cy="43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72440" algn="l" rtl="0"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Times"/>
              <a:buChar char="•"/>
              <a:defRPr sz="3200" b="0" i="0" u="none" strike="noStrike" cap="none">
                <a:solidFill>
                  <a:srgbClr val="05052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41960" algn="l" rtl="0"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3360"/>
              <a:buFont typeface="Times"/>
              <a:buChar char="•"/>
              <a:defRPr sz="2800" b="0" i="0" u="none" strike="noStrike" cap="none">
                <a:solidFill>
                  <a:srgbClr val="05052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11480" algn="l" rtl="0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880"/>
              <a:buFont typeface="Calibri"/>
              <a:buChar char="−"/>
              <a:defRPr sz="2400" b="0" i="0" u="none" strike="noStrike" cap="none">
                <a:solidFill>
                  <a:srgbClr val="05052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81000" algn="l" rtl="0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"/>
              <a:buChar char="•"/>
              <a:defRPr sz="2000" b="0" i="0" u="none" strike="noStrike" cap="none">
                <a:solidFill>
                  <a:srgbClr val="05052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81000" algn="l" rtl="0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"/>
              <a:buChar char="•"/>
              <a:defRPr sz="2000" b="0" i="0" u="none" strike="noStrike" cap="none">
                <a:solidFill>
                  <a:srgbClr val="05052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81000" algn="l" rtl="0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"/>
              <a:buChar char="•"/>
              <a:defRPr sz="2000" b="0" i="0" u="none" strike="noStrike" cap="none">
                <a:solidFill>
                  <a:srgbClr val="05052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81000" algn="l" rtl="0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"/>
              <a:buChar char="•"/>
              <a:defRPr sz="2000" b="0" i="0" u="none" strike="noStrike" cap="none">
                <a:solidFill>
                  <a:srgbClr val="05052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81000" algn="l" rtl="0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"/>
              <a:buChar char="•"/>
              <a:defRPr sz="2000" b="0" i="0" u="none" strike="noStrike" cap="none">
                <a:solidFill>
                  <a:srgbClr val="05052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81000" algn="l" rtl="0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"/>
              <a:buChar char="•"/>
              <a:defRPr sz="2000" b="0" i="0" u="none" strike="noStrike" cap="none">
                <a:solidFill>
                  <a:srgbClr val="05052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" name="Google Shape;84;p21"/>
          <p:cNvSpPr txBox="1">
            <a:spLocks noGrp="1"/>
          </p:cNvSpPr>
          <p:nvPr>
            <p:ph type="body" idx="2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680"/>
              <a:buFont typeface="Times"/>
              <a:buNone/>
              <a:defRPr sz="1400" b="0" i="0" u="none" strike="noStrike" cap="none">
                <a:solidFill>
                  <a:srgbClr val="05052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Times"/>
              <a:buNone/>
              <a:defRPr sz="1200" b="0" i="0" u="none" strike="noStrike" cap="none">
                <a:solidFill>
                  <a:srgbClr val="05052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sz="1000" b="0" i="0" u="none" strike="noStrike" cap="none">
                <a:solidFill>
                  <a:srgbClr val="05052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180"/>
              </a:spcBef>
              <a:spcAft>
                <a:spcPts val="0"/>
              </a:spcAft>
              <a:buClr>
                <a:srgbClr val="000000"/>
              </a:buClr>
              <a:buSzPts val="1080"/>
              <a:buFont typeface="Times"/>
              <a:buNone/>
              <a:defRPr sz="900" b="0" i="0" u="none" strike="noStrike" cap="none">
                <a:solidFill>
                  <a:srgbClr val="05052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180"/>
              </a:spcBef>
              <a:spcAft>
                <a:spcPts val="0"/>
              </a:spcAft>
              <a:buClr>
                <a:srgbClr val="000000"/>
              </a:buClr>
              <a:buSzPts val="1080"/>
              <a:buFont typeface="Times"/>
              <a:buNone/>
              <a:defRPr sz="900" b="0" i="0" u="none" strike="noStrike" cap="none">
                <a:solidFill>
                  <a:srgbClr val="05052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180"/>
              </a:spcBef>
              <a:spcAft>
                <a:spcPts val="0"/>
              </a:spcAft>
              <a:buClr>
                <a:srgbClr val="000000"/>
              </a:buClr>
              <a:buSzPts val="1080"/>
              <a:buFont typeface="Times"/>
              <a:buNone/>
              <a:defRPr sz="900" b="0" i="0" u="none" strike="noStrike" cap="none">
                <a:solidFill>
                  <a:srgbClr val="05052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180"/>
              </a:spcBef>
              <a:spcAft>
                <a:spcPts val="0"/>
              </a:spcAft>
              <a:buClr>
                <a:srgbClr val="000000"/>
              </a:buClr>
              <a:buSzPts val="1080"/>
              <a:buFont typeface="Times"/>
              <a:buNone/>
              <a:defRPr sz="900" b="0" i="0" u="none" strike="noStrike" cap="none">
                <a:solidFill>
                  <a:srgbClr val="05052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180"/>
              </a:spcBef>
              <a:spcAft>
                <a:spcPts val="0"/>
              </a:spcAft>
              <a:buClr>
                <a:srgbClr val="000000"/>
              </a:buClr>
              <a:buSzPts val="1080"/>
              <a:buFont typeface="Times"/>
              <a:buNone/>
              <a:defRPr sz="900" b="0" i="0" u="none" strike="noStrike" cap="none">
                <a:solidFill>
                  <a:srgbClr val="05052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180"/>
              </a:spcBef>
              <a:spcAft>
                <a:spcPts val="0"/>
              </a:spcAft>
              <a:buClr>
                <a:srgbClr val="000000"/>
              </a:buClr>
              <a:buSzPts val="1080"/>
              <a:buFont typeface="Times"/>
              <a:buNone/>
              <a:defRPr sz="900" b="0" i="0" u="none" strike="noStrike" cap="none">
                <a:solidFill>
                  <a:srgbClr val="05052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2"/>
          <p:cNvSpPr txBox="1">
            <a:spLocks noGrp="1"/>
          </p:cNvSpPr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" name="Google Shape;87;p22"/>
          <p:cNvSpPr>
            <a:spLocks noGrp="1"/>
          </p:cNvSpPr>
          <p:nvPr>
            <p:ph type="pic" idx="2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Times"/>
              <a:buNone/>
              <a:defRPr sz="3200" b="0" i="0" u="none" strike="noStrike" cap="none">
                <a:solidFill>
                  <a:srgbClr val="05052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3360"/>
              <a:buFont typeface="Times"/>
              <a:buNone/>
              <a:defRPr sz="2800" b="0" i="0" u="none" strike="noStrike" cap="none">
                <a:solidFill>
                  <a:srgbClr val="05052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880"/>
              <a:buFont typeface="Calibri"/>
              <a:buNone/>
              <a:defRPr sz="2400" b="0" i="0" u="none" strike="noStrike" cap="none">
                <a:solidFill>
                  <a:srgbClr val="05052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"/>
              <a:buNone/>
              <a:defRPr sz="2000" b="0" i="0" u="none" strike="noStrike" cap="none">
                <a:solidFill>
                  <a:srgbClr val="05052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"/>
              <a:buNone/>
              <a:defRPr sz="2000" b="0" i="0" u="none" strike="noStrike" cap="none">
                <a:solidFill>
                  <a:srgbClr val="05052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"/>
              <a:buNone/>
              <a:defRPr sz="2000" b="0" i="0" u="none" strike="noStrike" cap="none">
                <a:solidFill>
                  <a:srgbClr val="05052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"/>
              <a:buNone/>
              <a:defRPr sz="2000" b="0" i="0" u="none" strike="noStrike" cap="none">
                <a:solidFill>
                  <a:srgbClr val="05052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"/>
              <a:buNone/>
              <a:defRPr sz="2000" b="0" i="0" u="none" strike="noStrike" cap="none">
                <a:solidFill>
                  <a:srgbClr val="05052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"/>
              <a:buNone/>
              <a:defRPr sz="2000" b="0" i="0" u="none" strike="noStrike" cap="none">
                <a:solidFill>
                  <a:srgbClr val="05052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" name="Google Shape;88;p22"/>
          <p:cNvSpPr txBox="1">
            <a:spLocks noGrp="1"/>
          </p:cNvSpPr>
          <p:nvPr>
            <p:ph type="body" idx="1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680"/>
              <a:buFont typeface="Times"/>
              <a:buNone/>
              <a:defRPr sz="1400" b="0" i="0" u="none" strike="noStrike" cap="none">
                <a:solidFill>
                  <a:srgbClr val="05052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Times"/>
              <a:buNone/>
              <a:defRPr sz="1200" b="0" i="0" u="none" strike="noStrike" cap="none">
                <a:solidFill>
                  <a:srgbClr val="05052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sz="1000" b="0" i="0" u="none" strike="noStrike" cap="none">
                <a:solidFill>
                  <a:srgbClr val="05052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180"/>
              </a:spcBef>
              <a:spcAft>
                <a:spcPts val="0"/>
              </a:spcAft>
              <a:buClr>
                <a:srgbClr val="000000"/>
              </a:buClr>
              <a:buSzPts val="1080"/>
              <a:buFont typeface="Times"/>
              <a:buNone/>
              <a:defRPr sz="900" b="0" i="0" u="none" strike="noStrike" cap="none">
                <a:solidFill>
                  <a:srgbClr val="05052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180"/>
              </a:spcBef>
              <a:spcAft>
                <a:spcPts val="0"/>
              </a:spcAft>
              <a:buClr>
                <a:srgbClr val="000000"/>
              </a:buClr>
              <a:buSzPts val="1080"/>
              <a:buFont typeface="Times"/>
              <a:buNone/>
              <a:defRPr sz="900" b="0" i="0" u="none" strike="noStrike" cap="none">
                <a:solidFill>
                  <a:srgbClr val="05052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180"/>
              </a:spcBef>
              <a:spcAft>
                <a:spcPts val="0"/>
              </a:spcAft>
              <a:buClr>
                <a:srgbClr val="000000"/>
              </a:buClr>
              <a:buSzPts val="1080"/>
              <a:buFont typeface="Times"/>
              <a:buNone/>
              <a:defRPr sz="900" b="0" i="0" u="none" strike="noStrike" cap="none">
                <a:solidFill>
                  <a:srgbClr val="05052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180"/>
              </a:spcBef>
              <a:spcAft>
                <a:spcPts val="0"/>
              </a:spcAft>
              <a:buClr>
                <a:srgbClr val="000000"/>
              </a:buClr>
              <a:buSzPts val="1080"/>
              <a:buFont typeface="Times"/>
              <a:buNone/>
              <a:defRPr sz="900" b="0" i="0" u="none" strike="noStrike" cap="none">
                <a:solidFill>
                  <a:srgbClr val="05052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180"/>
              </a:spcBef>
              <a:spcAft>
                <a:spcPts val="0"/>
              </a:spcAft>
              <a:buClr>
                <a:srgbClr val="000000"/>
              </a:buClr>
              <a:buSzPts val="1080"/>
              <a:buFont typeface="Times"/>
              <a:buNone/>
              <a:defRPr sz="900" b="0" i="0" u="none" strike="noStrike" cap="none">
                <a:solidFill>
                  <a:srgbClr val="05052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180"/>
              </a:spcBef>
              <a:spcAft>
                <a:spcPts val="0"/>
              </a:spcAft>
              <a:buClr>
                <a:srgbClr val="000000"/>
              </a:buClr>
              <a:buSzPts val="1080"/>
              <a:buFont typeface="Times"/>
              <a:buNone/>
              <a:defRPr sz="900" b="0" i="0" u="none" strike="noStrike" cap="none">
                <a:solidFill>
                  <a:srgbClr val="05052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3"/>
          <p:cNvSpPr txBox="1">
            <a:spLocks noGrp="1"/>
          </p:cNvSpPr>
          <p:nvPr>
            <p:ph type="title"/>
          </p:nvPr>
        </p:nvSpPr>
        <p:spPr>
          <a:xfrm>
            <a:off x="1100138" y="96441"/>
            <a:ext cx="8043900" cy="4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" name="Google Shape;91;p23"/>
          <p:cNvSpPr txBox="1">
            <a:spLocks noGrp="1"/>
          </p:cNvSpPr>
          <p:nvPr>
            <p:ph type="body" idx="1"/>
          </p:nvPr>
        </p:nvSpPr>
        <p:spPr>
          <a:xfrm rot="5400000">
            <a:off x="2490192" y="-1478451"/>
            <a:ext cx="4164600" cy="85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11480" algn="l" rtl="0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880"/>
              <a:buFont typeface="Times"/>
              <a:buChar char="•"/>
              <a:defRPr sz="2400" b="0" i="0" u="none" strike="noStrike" cap="none">
                <a:solidFill>
                  <a:srgbClr val="05052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96240" algn="l" rtl="0">
              <a:spcBef>
                <a:spcPts val="440"/>
              </a:spcBef>
              <a:spcAft>
                <a:spcPts val="0"/>
              </a:spcAft>
              <a:buClr>
                <a:srgbClr val="000000"/>
              </a:buClr>
              <a:buSzPts val="2640"/>
              <a:buFont typeface="Times"/>
              <a:buChar char="•"/>
              <a:defRPr sz="2200" b="0" i="0" u="none" strike="noStrike" cap="none">
                <a:solidFill>
                  <a:srgbClr val="05052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−"/>
              <a:defRPr sz="2000" b="0" i="0" u="none" strike="noStrike" cap="none">
                <a:solidFill>
                  <a:srgbClr val="05052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65760" algn="l" rtl="0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2160"/>
              <a:buFont typeface="Times"/>
              <a:buChar char="•"/>
              <a:defRPr sz="1800" b="0" i="0" u="none" strike="noStrike" cap="none">
                <a:solidFill>
                  <a:srgbClr val="05052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65760" algn="l" rtl="0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2160"/>
              <a:buFont typeface="Times"/>
              <a:buChar char="•"/>
              <a:defRPr sz="1800" b="0" i="0" u="none" strike="noStrike" cap="none">
                <a:solidFill>
                  <a:srgbClr val="05052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65760" algn="l" rtl="0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2160"/>
              <a:buFont typeface="Times"/>
              <a:buChar char="•"/>
              <a:defRPr sz="1800" b="0" i="0" u="none" strike="noStrike" cap="none">
                <a:solidFill>
                  <a:srgbClr val="05052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65760" algn="l" rtl="0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2160"/>
              <a:buFont typeface="Times"/>
              <a:buChar char="•"/>
              <a:defRPr sz="1800" b="0" i="0" u="none" strike="noStrike" cap="none">
                <a:solidFill>
                  <a:srgbClr val="05052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65759" algn="l" rtl="0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2160"/>
              <a:buFont typeface="Times"/>
              <a:buChar char="•"/>
              <a:defRPr sz="1800" b="0" i="0" u="none" strike="noStrike" cap="none">
                <a:solidFill>
                  <a:srgbClr val="05052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65759" algn="l" rtl="0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2160"/>
              <a:buFont typeface="Times"/>
              <a:buChar char="•"/>
              <a:defRPr sz="1800" b="0" i="0" u="none" strike="noStrike" cap="none">
                <a:solidFill>
                  <a:srgbClr val="05052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4"/>
          <p:cNvSpPr txBox="1">
            <a:spLocks noGrp="1"/>
          </p:cNvSpPr>
          <p:nvPr>
            <p:ph type="title"/>
          </p:nvPr>
        </p:nvSpPr>
        <p:spPr>
          <a:xfrm rot="5400000">
            <a:off x="5893200" y="1201041"/>
            <a:ext cx="4355400" cy="21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" name="Google Shape;94;p24"/>
          <p:cNvSpPr txBox="1">
            <a:spLocks noGrp="1"/>
          </p:cNvSpPr>
          <p:nvPr>
            <p:ph type="body" idx="1"/>
          </p:nvPr>
        </p:nvSpPr>
        <p:spPr>
          <a:xfrm rot="5400000">
            <a:off x="1524350" y="-869109"/>
            <a:ext cx="4355400" cy="62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11480" algn="l" rtl="0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880"/>
              <a:buFont typeface="Times"/>
              <a:buChar char="•"/>
              <a:defRPr sz="2400" b="0" i="0" u="none" strike="noStrike" cap="none">
                <a:solidFill>
                  <a:srgbClr val="05052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96240" algn="l" rtl="0">
              <a:spcBef>
                <a:spcPts val="440"/>
              </a:spcBef>
              <a:spcAft>
                <a:spcPts val="0"/>
              </a:spcAft>
              <a:buClr>
                <a:srgbClr val="000000"/>
              </a:buClr>
              <a:buSzPts val="2640"/>
              <a:buFont typeface="Times"/>
              <a:buChar char="•"/>
              <a:defRPr sz="2200" b="0" i="0" u="none" strike="noStrike" cap="none">
                <a:solidFill>
                  <a:srgbClr val="05052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−"/>
              <a:defRPr sz="2000" b="0" i="0" u="none" strike="noStrike" cap="none">
                <a:solidFill>
                  <a:srgbClr val="05052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65760" algn="l" rtl="0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2160"/>
              <a:buFont typeface="Times"/>
              <a:buChar char="•"/>
              <a:defRPr sz="1800" b="0" i="0" u="none" strike="noStrike" cap="none">
                <a:solidFill>
                  <a:srgbClr val="05052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65760" algn="l" rtl="0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2160"/>
              <a:buFont typeface="Times"/>
              <a:buChar char="•"/>
              <a:defRPr sz="1800" b="0" i="0" u="none" strike="noStrike" cap="none">
                <a:solidFill>
                  <a:srgbClr val="05052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65760" algn="l" rtl="0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2160"/>
              <a:buFont typeface="Times"/>
              <a:buChar char="•"/>
              <a:defRPr sz="1800" b="0" i="0" u="none" strike="noStrike" cap="none">
                <a:solidFill>
                  <a:srgbClr val="05052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65760" algn="l" rtl="0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2160"/>
              <a:buFont typeface="Times"/>
              <a:buChar char="•"/>
              <a:defRPr sz="1800" b="0" i="0" u="none" strike="noStrike" cap="none">
                <a:solidFill>
                  <a:srgbClr val="05052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65759" algn="l" rtl="0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2160"/>
              <a:buFont typeface="Times"/>
              <a:buChar char="•"/>
              <a:defRPr sz="1800" b="0" i="0" u="none" strike="noStrike" cap="none">
                <a:solidFill>
                  <a:srgbClr val="05052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65759" algn="l" rtl="0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2160"/>
              <a:buFont typeface="Times"/>
              <a:buChar char="•"/>
              <a:defRPr sz="1800" b="0" i="0" u="none" strike="noStrike" cap="none">
                <a:solidFill>
                  <a:srgbClr val="05052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1100138" y="96441"/>
            <a:ext cx="8043900" cy="4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/>
          <p:nvPr/>
        </p:nvSpPr>
        <p:spPr>
          <a:xfrm>
            <a:off x="8402496" y="4886064"/>
            <a:ext cx="472800" cy="1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7625" tIns="19050" rIns="47625" bIns="190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fld id="{00000000-1234-1234-1234-123412341234}" type="slidenum">
              <a:rPr lang="en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r>
              <a:rPr lang="en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-</a:t>
            </a:r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body" idx="1"/>
          </p:nvPr>
        </p:nvSpPr>
        <p:spPr>
          <a:xfrm>
            <a:off x="293624" y="718149"/>
            <a:ext cx="8557800" cy="416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11480" algn="l" rtl="0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880"/>
              <a:buFont typeface="Times"/>
              <a:buChar char="•"/>
              <a:defRPr sz="2400" b="0" i="0" u="none" strike="noStrike" cap="none">
                <a:solidFill>
                  <a:srgbClr val="05052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96240" algn="l" rtl="0">
              <a:spcBef>
                <a:spcPts val="440"/>
              </a:spcBef>
              <a:spcAft>
                <a:spcPts val="0"/>
              </a:spcAft>
              <a:buClr>
                <a:srgbClr val="000000"/>
              </a:buClr>
              <a:buSzPts val="2640"/>
              <a:buFont typeface="Times"/>
              <a:buChar char="•"/>
              <a:defRPr sz="2200" b="0" i="0" u="none" strike="noStrike" cap="none">
                <a:solidFill>
                  <a:srgbClr val="05052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−"/>
              <a:defRPr sz="2000" b="0" i="0" u="none" strike="noStrike" cap="none">
                <a:solidFill>
                  <a:srgbClr val="05052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65760" algn="l" rtl="0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2160"/>
              <a:buFont typeface="Times"/>
              <a:buChar char="•"/>
              <a:defRPr sz="1800" b="0" i="0" u="none" strike="noStrike" cap="none">
                <a:solidFill>
                  <a:srgbClr val="05052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65760" algn="l" rtl="0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2160"/>
              <a:buFont typeface="Times"/>
              <a:buChar char="•"/>
              <a:defRPr sz="1800" b="0" i="0" u="none" strike="noStrike" cap="none">
                <a:solidFill>
                  <a:srgbClr val="05052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65760" algn="l" rtl="0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2160"/>
              <a:buFont typeface="Times"/>
              <a:buChar char="•"/>
              <a:defRPr sz="1800" b="0" i="0" u="none" strike="noStrike" cap="none">
                <a:solidFill>
                  <a:srgbClr val="05052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65760" algn="l" rtl="0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2160"/>
              <a:buFont typeface="Times"/>
              <a:buChar char="•"/>
              <a:defRPr sz="1800" b="0" i="0" u="none" strike="noStrike" cap="none">
                <a:solidFill>
                  <a:srgbClr val="05052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65759" algn="l" rtl="0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2160"/>
              <a:buFont typeface="Times"/>
              <a:buChar char="•"/>
              <a:defRPr sz="1800" b="0" i="0" u="none" strike="noStrike" cap="none">
                <a:solidFill>
                  <a:srgbClr val="05052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65759" algn="l" rtl="0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2160"/>
              <a:buFont typeface="Times"/>
              <a:buChar char="•"/>
              <a:defRPr sz="1800" b="0" i="0" u="none" strike="noStrike" cap="none">
                <a:solidFill>
                  <a:srgbClr val="05052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54" name="Google Shape;54;p13"/>
          <p:cNvCxnSpPr/>
          <p:nvPr/>
        </p:nvCxnSpPr>
        <p:spPr>
          <a:xfrm>
            <a:off x="1211263" y="616744"/>
            <a:ext cx="7537500" cy="0"/>
          </a:xfrm>
          <a:prstGeom prst="straightConnector1">
            <a:avLst/>
          </a:prstGeom>
          <a:noFill/>
          <a:ln w="38100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55" name="Google Shape;55;p13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85424" y="253228"/>
            <a:ext cx="784089" cy="324202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9.sv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9.sv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4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4.em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9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3.png"/><Relationship Id="rId18" Type="http://schemas.openxmlformats.org/officeDocument/2006/relationships/image" Target="../media/image18.svg"/><Relationship Id="rId3" Type="http://schemas.openxmlformats.org/officeDocument/2006/relationships/image" Target="../media/image3.png"/><Relationship Id="rId21" Type="http://schemas.openxmlformats.org/officeDocument/2006/relationships/image" Target="../media/image21.pn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17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6.svg"/><Relationship Id="rId20" Type="http://schemas.openxmlformats.org/officeDocument/2006/relationships/image" Target="../media/image20.sv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svg"/><Relationship Id="rId19" Type="http://schemas.openxmlformats.org/officeDocument/2006/relationships/image" Target="../media/image19.png"/><Relationship Id="rId4" Type="http://schemas.openxmlformats.org/officeDocument/2006/relationships/image" Target="../media/image4.svg"/><Relationship Id="rId9" Type="http://schemas.openxmlformats.org/officeDocument/2006/relationships/image" Target="../media/image9.png"/><Relationship Id="rId14" Type="http://schemas.openxmlformats.org/officeDocument/2006/relationships/image" Target="../media/image14.svg"/><Relationship Id="rId22" Type="http://schemas.openxmlformats.org/officeDocument/2006/relationships/image" Target="../media/image22.sv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7.sv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1.emf"/><Relationship Id="rId5" Type="http://schemas.openxmlformats.org/officeDocument/2006/relationships/image" Target="../media/image50.emf"/><Relationship Id="rId4" Type="http://schemas.openxmlformats.org/officeDocument/2006/relationships/image" Target="../media/image49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3.png"/><Relationship Id="rId18" Type="http://schemas.openxmlformats.org/officeDocument/2006/relationships/image" Target="../media/image18.svg"/><Relationship Id="rId3" Type="http://schemas.openxmlformats.org/officeDocument/2006/relationships/image" Target="../media/image3.png"/><Relationship Id="rId21" Type="http://schemas.openxmlformats.org/officeDocument/2006/relationships/image" Target="../media/image21.pn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17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6.svg"/><Relationship Id="rId20" Type="http://schemas.openxmlformats.org/officeDocument/2006/relationships/image" Target="../media/image20.sv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24" Type="http://schemas.openxmlformats.org/officeDocument/2006/relationships/image" Target="../media/image24.sv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23" Type="http://schemas.openxmlformats.org/officeDocument/2006/relationships/image" Target="../media/image23.png"/><Relationship Id="rId10" Type="http://schemas.openxmlformats.org/officeDocument/2006/relationships/image" Target="../media/image10.svg"/><Relationship Id="rId19" Type="http://schemas.openxmlformats.org/officeDocument/2006/relationships/image" Target="../media/image19.png"/><Relationship Id="rId4" Type="http://schemas.openxmlformats.org/officeDocument/2006/relationships/image" Target="../media/image4.svg"/><Relationship Id="rId9" Type="http://schemas.openxmlformats.org/officeDocument/2006/relationships/image" Target="../media/image9.png"/><Relationship Id="rId14" Type="http://schemas.openxmlformats.org/officeDocument/2006/relationships/image" Target="../media/image14.svg"/><Relationship Id="rId22" Type="http://schemas.openxmlformats.org/officeDocument/2006/relationships/image" Target="../media/image22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11.png"/><Relationship Id="rId18" Type="http://schemas.openxmlformats.org/officeDocument/2006/relationships/image" Target="../media/image16.svg"/><Relationship Id="rId3" Type="http://schemas.openxmlformats.org/officeDocument/2006/relationships/image" Target="../media/image23.png"/><Relationship Id="rId21" Type="http://schemas.openxmlformats.org/officeDocument/2006/relationships/image" Target="../media/image19.png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4.svg"/><Relationship Id="rId20" Type="http://schemas.openxmlformats.org/officeDocument/2006/relationships/image" Target="../media/image18.sv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svg"/><Relationship Id="rId19" Type="http://schemas.openxmlformats.org/officeDocument/2006/relationships/image" Target="../media/image17.png"/><Relationship Id="rId4" Type="http://schemas.openxmlformats.org/officeDocument/2006/relationships/image" Target="../media/image24.svg"/><Relationship Id="rId9" Type="http://schemas.openxmlformats.org/officeDocument/2006/relationships/image" Target="../media/image7.png"/><Relationship Id="rId14" Type="http://schemas.openxmlformats.org/officeDocument/2006/relationships/image" Target="../media/image12.svg"/><Relationship Id="rId22" Type="http://schemas.openxmlformats.org/officeDocument/2006/relationships/image" Target="../media/image20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11.png"/><Relationship Id="rId18" Type="http://schemas.openxmlformats.org/officeDocument/2006/relationships/image" Target="../media/image16.svg"/><Relationship Id="rId3" Type="http://schemas.openxmlformats.org/officeDocument/2006/relationships/image" Target="../media/image23.png"/><Relationship Id="rId21" Type="http://schemas.openxmlformats.org/officeDocument/2006/relationships/image" Target="../media/image19.png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14.svg"/><Relationship Id="rId20" Type="http://schemas.openxmlformats.org/officeDocument/2006/relationships/image" Target="../media/image18.sv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svg"/><Relationship Id="rId19" Type="http://schemas.openxmlformats.org/officeDocument/2006/relationships/image" Target="../media/image17.png"/><Relationship Id="rId4" Type="http://schemas.openxmlformats.org/officeDocument/2006/relationships/image" Target="../media/image24.svg"/><Relationship Id="rId9" Type="http://schemas.openxmlformats.org/officeDocument/2006/relationships/image" Target="../media/image7.png"/><Relationship Id="rId14" Type="http://schemas.openxmlformats.org/officeDocument/2006/relationships/image" Target="../media/image12.svg"/><Relationship Id="rId22" Type="http://schemas.openxmlformats.org/officeDocument/2006/relationships/image" Target="../media/image20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7.tiff"/><Relationship Id="rId4" Type="http://schemas.openxmlformats.org/officeDocument/2006/relationships/image" Target="../media/image26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9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9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9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5"/>
          <p:cNvSpPr/>
          <p:nvPr/>
        </p:nvSpPr>
        <p:spPr>
          <a:xfrm>
            <a:off x="47875" y="1113075"/>
            <a:ext cx="9024300" cy="16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oto Sans Symbols"/>
              <a:buNone/>
            </a:pPr>
            <a:r>
              <a:rPr lang="en" sz="36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EdgeWise</a:t>
            </a:r>
            <a:r>
              <a:rPr lang="en" sz="36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A Better Stream Processing Engine</a:t>
            </a:r>
            <a:endParaRPr sz="36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oto Sans Symbols"/>
              <a:buNone/>
            </a:pPr>
            <a:r>
              <a:rPr lang="en" sz="36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 the Edge</a:t>
            </a:r>
            <a:endParaRPr sz="3600" i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25"/>
          <p:cNvSpPr/>
          <p:nvPr/>
        </p:nvSpPr>
        <p:spPr>
          <a:xfrm>
            <a:off x="0" y="2914821"/>
            <a:ext cx="9144000" cy="14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7142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i="1" u="sng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Xinwei</a:t>
            </a:r>
            <a:r>
              <a:rPr lang="en" sz="2400" b="1" i="1" u="sng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Fu</a:t>
            </a:r>
            <a:r>
              <a:rPr lang="en" sz="240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Talha Ghaffar, James C. Davis</a:t>
            </a:r>
            <a:r>
              <a:rPr lang="en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" sz="240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Dongyoon</a:t>
            </a:r>
            <a:r>
              <a:rPr lang="en" sz="240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Lee</a:t>
            </a:r>
            <a:endParaRPr sz="240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83333"/>
              </a:lnSpc>
              <a:spcBef>
                <a:spcPts val="1780"/>
              </a:spcBef>
              <a:spcAft>
                <a:spcPts val="0"/>
              </a:spcAft>
              <a:buNone/>
            </a:pPr>
            <a:r>
              <a:rPr lang="en" sz="24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Department of Computer Science</a:t>
            </a:r>
            <a:endParaRPr sz="24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2FFA973-358F-414F-BF80-24BB1BDDF3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7063" y="4194755"/>
            <a:ext cx="2511826" cy="76192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6"/>
          <p:cNvSpPr txBox="1">
            <a:spLocks noGrp="1"/>
          </p:cNvSpPr>
          <p:nvPr>
            <p:ph type="title"/>
          </p:nvPr>
        </p:nvSpPr>
        <p:spPr>
          <a:xfrm>
            <a:off x="1100138" y="96441"/>
            <a:ext cx="8043900" cy="4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 err="1"/>
              <a:t>EdgeWise</a:t>
            </a:r>
            <a:r>
              <a:rPr lang="en-US" altLang="zh-CN" dirty="0"/>
              <a:t> – Fixed-size Worker Pool</a:t>
            </a:r>
            <a:endParaRPr sz="3200" b="1" i="1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53DAA04-4461-384C-A765-79A6B116A94F}"/>
              </a:ext>
            </a:extLst>
          </p:cNvPr>
          <p:cNvGrpSpPr/>
          <p:nvPr/>
        </p:nvGrpSpPr>
        <p:grpSpPr>
          <a:xfrm>
            <a:off x="4547204" y="734832"/>
            <a:ext cx="4043964" cy="1200238"/>
            <a:chOff x="4547204" y="734832"/>
            <a:chExt cx="4043964" cy="1200238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0BB7748-13D3-B342-945F-D5ED9ABF9A0A}"/>
                </a:ext>
              </a:extLst>
            </p:cNvPr>
            <p:cNvSpPr/>
            <p:nvPr/>
          </p:nvSpPr>
          <p:spPr>
            <a:xfrm>
              <a:off x="4547204" y="734832"/>
              <a:ext cx="4043964" cy="1200238"/>
            </a:xfrm>
            <a:prstGeom prst="rect">
              <a:avLst/>
            </a:prstGeom>
            <a:ln>
              <a:solidFill>
                <a:srgbClr val="00B0F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en-US" sz="2200" b="1" i="1" u="sng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Topology</a:t>
              </a: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6BC878FF-1C0B-8248-9149-4B4B0AB1C421}"/>
                </a:ext>
              </a:extLst>
            </p:cNvPr>
            <p:cNvGrpSpPr/>
            <p:nvPr/>
          </p:nvGrpSpPr>
          <p:grpSpPr>
            <a:xfrm>
              <a:off x="5797579" y="880001"/>
              <a:ext cx="2700499" cy="904388"/>
              <a:chOff x="3041407" y="3167814"/>
              <a:chExt cx="2700499" cy="904388"/>
            </a:xfrm>
          </p:grpSpPr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4AFE7E24-C161-8A4A-A47B-9F29699EC906}"/>
                  </a:ext>
                </a:extLst>
              </p:cNvPr>
              <p:cNvCxnSpPr>
                <a:cxnSpLocks/>
                <a:stCxn id="22" idx="4"/>
                <a:endCxn id="23" idx="6"/>
              </p:cNvCxnSpPr>
              <p:nvPr/>
            </p:nvCxnSpPr>
            <p:spPr>
              <a:xfrm flipH="1">
                <a:off x="3929359" y="3442134"/>
                <a:ext cx="436542" cy="443136"/>
              </a:xfrm>
              <a:prstGeom prst="straightConnector1">
                <a:avLst/>
              </a:prstGeom>
              <a:ln w="31750">
                <a:solidFill>
                  <a:schemeClr val="tx1"/>
                </a:solidFill>
                <a:headEnd type="none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146FBBA0-688F-3B49-B635-9B81EB587238}"/>
                  </a:ext>
                </a:extLst>
              </p:cNvPr>
              <p:cNvGrpSpPr/>
              <p:nvPr/>
            </p:nvGrpSpPr>
            <p:grpSpPr>
              <a:xfrm>
                <a:off x="3041407" y="3167814"/>
                <a:ext cx="2700499" cy="904388"/>
                <a:chOff x="3041407" y="3167814"/>
                <a:chExt cx="2700499" cy="904388"/>
              </a:xfrm>
            </p:grpSpPr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C6A72C94-8EB8-0E4E-A467-3E7EFEB14843}"/>
                    </a:ext>
                  </a:extLst>
                </p:cNvPr>
                <p:cNvSpPr/>
                <p:nvPr/>
              </p:nvSpPr>
              <p:spPr>
                <a:xfrm>
                  <a:off x="3081337" y="3167814"/>
                  <a:ext cx="274320" cy="274320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9" name="Diamond 18">
                  <a:extLst>
                    <a:ext uri="{FF2B5EF4-FFF2-40B4-BE49-F238E27FC236}">
                      <a16:creationId xmlns:a16="http://schemas.microsoft.com/office/drawing/2014/main" id="{5A14A41D-FB03-4B41-A9D6-5F3477794833}"/>
                    </a:ext>
                  </a:extLst>
                </p:cNvPr>
                <p:cNvSpPr/>
                <p:nvPr/>
              </p:nvSpPr>
              <p:spPr>
                <a:xfrm>
                  <a:off x="3041407" y="3706442"/>
                  <a:ext cx="365760" cy="365760"/>
                </a:xfrm>
                <a:prstGeom prst="diamond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0" name="Oval 19">
                  <a:extLst>
                    <a:ext uri="{FF2B5EF4-FFF2-40B4-BE49-F238E27FC236}">
                      <a16:creationId xmlns:a16="http://schemas.microsoft.com/office/drawing/2014/main" id="{61DAB6D4-0AFA-3846-91FA-09F22BFB1BB7}"/>
                    </a:ext>
                  </a:extLst>
                </p:cNvPr>
                <p:cNvSpPr/>
                <p:nvPr/>
              </p:nvSpPr>
              <p:spPr>
                <a:xfrm>
                  <a:off x="3655039" y="3167814"/>
                  <a:ext cx="274320" cy="27432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0</a:t>
                  </a:r>
                </a:p>
              </p:txBody>
            </p:sp>
            <p:sp>
              <p:nvSpPr>
                <p:cNvPr id="21" name="Diamond 20">
                  <a:extLst>
                    <a:ext uri="{FF2B5EF4-FFF2-40B4-BE49-F238E27FC236}">
                      <a16:creationId xmlns:a16="http://schemas.microsoft.com/office/drawing/2014/main" id="{79925926-DB5A-4641-8BA8-AAF9D8BFC4CE}"/>
                    </a:ext>
                  </a:extLst>
                </p:cNvPr>
                <p:cNvSpPr/>
                <p:nvPr/>
              </p:nvSpPr>
              <p:spPr>
                <a:xfrm>
                  <a:off x="5376146" y="3448714"/>
                  <a:ext cx="365760" cy="365760"/>
                </a:xfrm>
                <a:prstGeom prst="diamond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2" name="Oval 21">
                  <a:extLst>
                    <a:ext uri="{FF2B5EF4-FFF2-40B4-BE49-F238E27FC236}">
                      <a16:creationId xmlns:a16="http://schemas.microsoft.com/office/drawing/2014/main" id="{C9CF1B32-A59A-B34A-A82D-DDD9EAAFDC0C}"/>
                    </a:ext>
                  </a:extLst>
                </p:cNvPr>
                <p:cNvSpPr/>
                <p:nvPr/>
              </p:nvSpPr>
              <p:spPr>
                <a:xfrm>
                  <a:off x="4228741" y="3167814"/>
                  <a:ext cx="274320" cy="27432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1</a:t>
                  </a:r>
                </a:p>
              </p:txBody>
            </p:sp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9894259C-0ABE-E34F-8352-9F3A9802C1EF}"/>
                    </a:ext>
                  </a:extLst>
                </p:cNvPr>
                <p:cNvSpPr/>
                <p:nvPr/>
              </p:nvSpPr>
              <p:spPr>
                <a:xfrm>
                  <a:off x="3655039" y="3748110"/>
                  <a:ext cx="274320" cy="27432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3</a:t>
                  </a:r>
                </a:p>
              </p:txBody>
            </p:sp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2E71AD8C-B5B8-544D-A5A1-B1CB9B1E8AF8}"/>
                    </a:ext>
                  </a:extLst>
                </p:cNvPr>
                <p:cNvSpPr/>
                <p:nvPr/>
              </p:nvSpPr>
              <p:spPr>
                <a:xfrm>
                  <a:off x="4802443" y="3174394"/>
                  <a:ext cx="274320" cy="27432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2</a:t>
                  </a:r>
                </a:p>
              </p:txBody>
            </p:sp>
            <p:cxnSp>
              <p:nvCxnSpPr>
                <p:cNvPr id="25" name="Straight Arrow Connector 24">
                  <a:extLst>
                    <a:ext uri="{FF2B5EF4-FFF2-40B4-BE49-F238E27FC236}">
                      <a16:creationId xmlns:a16="http://schemas.microsoft.com/office/drawing/2014/main" id="{BE1FCDF4-6532-3945-8B98-C5FDBAD616EA}"/>
                    </a:ext>
                  </a:extLst>
                </p:cNvPr>
                <p:cNvCxnSpPr>
                  <a:cxnSpLocks/>
                  <a:stCxn id="18" idx="3"/>
                  <a:endCxn id="20" idx="2"/>
                </p:cNvCxnSpPr>
                <p:nvPr/>
              </p:nvCxnSpPr>
              <p:spPr>
                <a:xfrm>
                  <a:off x="3355657" y="3304974"/>
                  <a:ext cx="299382" cy="0"/>
                </a:xfrm>
                <a:prstGeom prst="straightConnector1">
                  <a:avLst/>
                </a:prstGeom>
                <a:ln w="31750">
                  <a:solidFill>
                    <a:schemeClr val="tx1"/>
                  </a:solidFill>
                  <a:headEnd type="none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Arrow Connector 25">
                  <a:extLst>
                    <a:ext uri="{FF2B5EF4-FFF2-40B4-BE49-F238E27FC236}">
                      <a16:creationId xmlns:a16="http://schemas.microsoft.com/office/drawing/2014/main" id="{36FDB74B-21AA-784D-9913-012ABB58466F}"/>
                    </a:ext>
                  </a:extLst>
                </p:cNvPr>
                <p:cNvCxnSpPr>
                  <a:cxnSpLocks/>
                  <a:endCxn id="22" idx="2"/>
                </p:cNvCxnSpPr>
                <p:nvPr/>
              </p:nvCxnSpPr>
              <p:spPr>
                <a:xfrm>
                  <a:off x="3929359" y="3304974"/>
                  <a:ext cx="299382" cy="0"/>
                </a:xfrm>
                <a:prstGeom prst="straightConnector1">
                  <a:avLst/>
                </a:prstGeom>
                <a:ln w="31750">
                  <a:solidFill>
                    <a:schemeClr val="tx1"/>
                  </a:solidFill>
                  <a:headEnd type="none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Arrow Connector 26">
                  <a:extLst>
                    <a:ext uri="{FF2B5EF4-FFF2-40B4-BE49-F238E27FC236}">
                      <a16:creationId xmlns:a16="http://schemas.microsoft.com/office/drawing/2014/main" id="{C02136F7-B2C8-324B-A9A4-AB2650EB7C31}"/>
                    </a:ext>
                  </a:extLst>
                </p:cNvPr>
                <p:cNvCxnSpPr>
                  <a:cxnSpLocks/>
                  <a:stCxn id="22" idx="6"/>
                  <a:endCxn id="24" idx="2"/>
                </p:cNvCxnSpPr>
                <p:nvPr/>
              </p:nvCxnSpPr>
              <p:spPr>
                <a:xfrm>
                  <a:off x="4503061" y="3304974"/>
                  <a:ext cx="299382" cy="6580"/>
                </a:xfrm>
                <a:prstGeom prst="straightConnector1">
                  <a:avLst/>
                </a:prstGeom>
                <a:ln w="31750">
                  <a:solidFill>
                    <a:schemeClr val="tx1"/>
                  </a:solidFill>
                  <a:headEnd type="none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Arrow Connector 27">
                  <a:extLst>
                    <a:ext uri="{FF2B5EF4-FFF2-40B4-BE49-F238E27FC236}">
                      <a16:creationId xmlns:a16="http://schemas.microsoft.com/office/drawing/2014/main" id="{4BDAEB85-6C9A-4C41-9B14-4ED4C337E84E}"/>
                    </a:ext>
                  </a:extLst>
                </p:cNvPr>
                <p:cNvCxnSpPr>
                  <a:cxnSpLocks/>
                  <a:endCxn id="21" idx="1"/>
                </p:cNvCxnSpPr>
                <p:nvPr/>
              </p:nvCxnSpPr>
              <p:spPr>
                <a:xfrm>
                  <a:off x="5075963" y="3315277"/>
                  <a:ext cx="300183" cy="316317"/>
                </a:xfrm>
                <a:prstGeom prst="straightConnector1">
                  <a:avLst/>
                </a:prstGeom>
                <a:ln w="31750">
                  <a:solidFill>
                    <a:schemeClr val="tx1"/>
                  </a:solidFill>
                  <a:headEnd type="none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Arrow Connector 28">
                  <a:extLst>
                    <a:ext uri="{FF2B5EF4-FFF2-40B4-BE49-F238E27FC236}">
                      <a16:creationId xmlns:a16="http://schemas.microsoft.com/office/drawing/2014/main" id="{9E4D1484-E4C7-E941-8FC1-3CE6BA01E41A}"/>
                    </a:ext>
                  </a:extLst>
                </p:cNvPr>
                <p:cNvCxnSpPr>
                  <a:cxnSpLocks/>
                  <a:stCxn id="23" idx="2"/>
                  <a:endCxn id="19" idx="3"/>
                </p:cNvCxnSpPr>
                <p:nvPr/>
              </p:nvCxnSpPr>
              <p:spPr>
                <a:xfrm flipH="1">
                  <a:off x="3407167" y="3885270"/>
                  <a:ext cx="247872" cy="4052"/>
                </a:xfrm>
                <a:prstGeom prst="straightConnector1">
                  <a:avLst/>
                </a:prstGeom>
                <a:ln w="31750">
                  <a:solidFill>
                    <a:schemeClr val="tx1"/>
                  </a:solidFill>
                  <a:headEnd type="none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B653391-9F49-7B4C-B1A2-69BF95CA767D}"/>
              </a:ext>
            </a:extLst>
          </p:cNvPr>
          <p:cNvGrpSpPr/>
          <p:nvPr/>
        </p:nvGrpSpPr>
        <p:grpSpPr>
          <a:xfrm>
            <a:off x="4062864" y="2065650"/>
            <a:ext cx="5081136" cy="2665677"/>
            <a:chOff x="893533" y="2072587"/>
            <a:chExt cx="5081136" cy="2665677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B18CCCF-A13F-FF43-AE70-E98E46D972FF}"/>
                </a:ext>
              </a:extLst>
            </p:cNvPr>
            <p:cNvSpPr/>
            <p:nvPr/>
          </p:nvSpPr>
          <p:spPr>
            <a:xfrm>
              <a:off x="1379848" y="2072587"/>
              <a:ext cx="4043964" cy="2665677"/>
            </a:xfrm>
            <a:prstGeom prst="rect">
              <a:avLst/>
            </a:prstGeom>
            <a:ln>
              <a:solidFill>
                <a:srgbClr val="00B0F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en-US" sz="2200" b="1" i="1" u="sng" dirty="0" err="1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EdgeWise</a:t>
              </a:r>
              <a:endParaRPr lang="en-US" sz="2200" b="1" i="1" u="sng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4" name="Rounded Rectangle 83">
              <a:extLst>
                <a:ext uri="{FF2B5EF4-FFF2-40B4-BE49-F238E27FC236}">
                  <a16:creationId xmlns:a16="http://schemas.microsoft.com/office/drawing/2014/main" id="{A1EBE525-F48F-9C49-B795-69C2805B000B}"/>
                </a:ext>
              </a:extLst>
            </p:cNvPr>
            <p:cNvSpPr/>
            <p:nvPr/>
          </p:nvSpPr>
          <p:spPr>
            <a:xfrm>
              <a:off x="3243874" y="2646610"/>
              <a:ext cx="1904761" cy="2028876"/>
            </a:xfrm>
            <a:prstGeom prst="roundRect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5" name="Freeform 84">
              <a:extLst>
                <a:ext uri="{FF2B5EF4-FFF2-40B4-BE49-F238E27FC236}">
                  <a16:creationId xmlns:a16="http://schemas.microsoft.com/office/drawing/2014/main" id="{54337D66-D460-424D-9B4C-C47539707405}"/>
                </a:ext>
              </a:extLst>
            </p:cNvPr>
            <p:cNvSpPr/>
            <p:nvPr/>
          </p:nvSpPr>
          <p:spPr>
            <a:xfrm>
              <a:off x="3518202" y="3051069"/>
              <a:ext cx="372599" cy="1475201"/>
            </a:xfrm>
            <a:custGeom>
              <a:avLst/>
              <a:gdLst>
                <a:gd name="connsiteX0" fmla="*/ 25779 w 251225"/>
                <a:gd name="connsiteY0" fmla="*/ 0 h 1049628"/>
                <a:gd name="connsiteX1" fmla="*/ 251159 w 251225"/>
                <a:gd name="connsiteY1" fmla="*/ 135228 h 1049628"/>
                <a:gd name="connsiteX2" fmla="*/ 6460 w 251225"/>
                <a:gd name="connsiteY2" fmla="*/ 257578 h 1049628"/>
                <a:gd name="connsiteX3" fmla="*/ 225401 w 251225"/>
                <a:gd name="connsiteY3" fmla="*/ 412124 h 1049628"/>
                <a:gd name="connsiteX4" fmla="*/ 6460 w 251225"/>
                <a:gd name="connsiteY4" fmla="*/ 566671 h 1049628"/>
                <a:gd name="connsiteX5" fmla="*/ 212522 w 251225"/>
                <a:gd name="connsiteY5" fmla="*/ 734096 h 1049628"/>
                <a:gd name="connsiteX6" fmla="*/ 21 w 251225"/>
                <a:gd name="connsiteY6" fmla="*/ 882203 h 1049628"/>
                <a:gd name="connsiteX7" fmla="*/ 199643 w 251225"/>
                <a:gd name="connsiteY7" fmla="*/ 1049628 h 1049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1225" h="1049628">
                  <a:moveTo>
                    <a:pt x="25779" y="0"/>
                  </a:moveTo>
                  <a:cubicBezTo>
                    <a:pt x="140079" y="46149"/>
                    <a:pt x="254379" y="92298"/>
                    <a:pt x="251159" y="135228"/>
                  </a:cubicBezTo>
                  <a:cubicBezTo>
                    <a:pt x="247939" y="178158"/>
                    <a:pt x="10753" y="211429"/>
                    <a:pt x="6460" y="257578"/>
                  </a:cubicBezTo>
                  <a:cubicBezTo>
                    <a:pt x="2167" y="303727"/>
                    <a:pt x="225401" y="360609"/>
                    <a:pt x="225401" y="412124"/>
                  </a:cubicBezTo>
                  <a:cubicBezTo>
                    <a:pt x="225401" y="463639"/>
                    <a:pt x="8606" y="513009"/>
                    <a:pt x="6460" y="566671"/>
                  </a:cubicBezTo>
                  <a:cubicBezTo>
                    <a:pt x="4314" y="620333"/>
                    <a:pt x="213595" y="681507"/>
                    <a:pt x="212522" y="734096"/>
                  </a:cubicBezTo>
                  <a:cubicBezTo>
                    <a:pt x="211449" y="786685"/>
                    <a:pt x="2167" y="829614"/>
                    <a:pt x="21" y="882203"/>
                  </a:cubicBezTo>
                  <a:cubicBezTo>
                    <a:pt x="-2125" y="934792"/>
                    <a:pt x="154567" y="1007772"/>
                    <a:pt x="199643" y="1049628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6" name="Freeform 85">
              <a:extLst>
                <a:ext uri="{FF2B5EF4-FFF2-40B4-BE49-F238E27FC236}">
                  <a16:creationId xmlns:a16="http://schemas.microsoft.com/office/drawing/2014/main" id="{8CF43B84-E621-0E4D-8C75-44D809F6A294}"/>
                </a:ext>
              </a:extLst>
            </p:cNvPr>
            <p:cNvSpPr/>
            <p:nvPr/>
          </p:nvSpPr>
          <p:spPr>
            <a:xfrm>
              <a:off x="4614502" y="3051069"/>
              <a:ext cx="372599" cy="1475201"/>
            </a:xfrm>
            <a:custGeom>
              <a:avLst/>
              <a:gdLst>
                <a:gd name="connsiteX0" fmla="*/ 25779 w 251225"/>
                <a:gd name="connsiteY0" fmla="*/ 0 h 1049628"/>
                <a:gd name="connsiteX1" fmla="*/ 251159 w 251225"/>
                <a:gd name="connsiteY1" fmla="*/ 135228 h 1049628"/>
                <a:gd name="connsiteX2" fmla="*/ 6460 w 251225"/>
                <a:gd name="connsiteY2" fmla="*/ 257578 h 1049628"/>
                <a:gd name="connsiteX3" fmla="*/ 225401 w 251225"/>
                <a:gd name="connsiteY3" fmla="*/ 412124 h 1049628"/>
                <a:gd name="connsiteX4" fmla="*/ 6460 w 251225"/>
                <a:gd name="connsiteY4" fmla="*/ 566671 h 1049628"/>
                <a:gd name="connsiteX5" fmla="*/ 212522 w 251225"/>
                <a:gd name="connsiteY5" fmla="*/ 734096 h 1049628"/>
                <a:gd name="connsiteX6" fmla="*/ 21 w 251225"/>
                <a:gd name="connsiteY6" fmla="*/ 882203 h 1049628"/>
                <a:gd name="connsiteX7" fmla="*/ 199643 w 251225"/>
                <a:gd name="connsiteY7" fmla="*/ 1049628 h 1049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1225" h="1049628">
                  <a:moveTo>
                    <a:pt x="25779" y="0"/>
                  </a:moveTo>
                  <a:cubicBezTo>
                    <a:pt x="140079" y="46149"/>
                    <a:pt x="254379" y="92298"/>
                    <a:pt x="251159" y="135228"/>
                  </a:cubicBezTo>
                  <a:cubicBezTo>
                    <a:pt x="247939" y="178158"/>
                    <a:pt x="10753" y="211429"/>
                    <a:pt x="6460" y="257578"/>
                  </a:cubicBezTo>
                  <a:cubicBezTo>
                    <a:pt x="2167" y="303727"/>
                    <a:pt x="225401" y="360609"/>
                    <a:pt x="225401" y="412124"/>
                  </a:cubicBezTo>
                  <a:cubicBezTo>
                    <a:pt x="225401" y="463639"/>
                    <a:pt x="8606" y="513009"/>
                    <a:pt x="6460" y="566671"/>
                  </a:cubicBezTo>
                  <a:cubicBezTo>
                    <a:pt x="4314" y="620333"/>
                    <a:pt x="213595" y="681507"/>
                    <a:pt x="212522" y="734096"/>
                  </a:cubicBezTo>
                  <a:cubicBezTo>
                    <a:pt x="211449" y="786685"/>
                    <a:pt x="2167" y="829614"/>
                    <a:pt x="21" y="882203"/>
                  </a:cubicBezTo>
                  <a:cubicBezTo>
                    <a:pt x="-2125" y="934792"/>
                    <a:pt x="154567" y="1007772"/>
                    <a:pt x="199643" y="1049628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45032ADC-8A9C-D340-89DC-C147009106CF}"/>
                </a:ext>
              </a:extLst>
            </p:cNvPr>
            <p:cNvGrpSpPr/>
            <p:nvPr/>
          </p:nvGrpSpPr>
          <p:grpSpPr>
            <a:xfrm>
              <a:off x="1755933" y="2868190"/>
              <a:ext cx="548640" cy="1262070"/>
              <a:chOff x="6130630" y="3262369"/>
              <a:chExt cx="548640" cy="1262070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9C746C0E-2171-A04C-BD2D-4DA4D401F720}"/>
                  </a:ext>
                </a:extLst>
              </p:cNvPr>
              <p:cNvGrpSpPr/>
              <p:nvPr/>
            </p:nvGrpSpPr>
            <p:grpSpPr>
              <a:xfrm>
                <a:off x="6130630" y="3981829"/>
                <a:ext cx="548640" cy="182880"/>
                <a:chOff x="6070921" y="3294845"/>
                <a:chExt cx="548640" cy="182880"/>
              </a:xfrm>
            </p:grpSpPr>
            <p:sp>
              <p:nvSpPr>
                <p:cNvPr id="87" name="Rectangle 86">
                  <a:extLst>
                    <a:ext uri="{FF2B5EF4-FFF2-40B4-BE49-F238E27FC236}">
                      <a16:creationId xmlns:a16="http://schemas.microsoft.com/office/drawing/2014/main" id="{A275198C-BD02-8349-B6CA-56EF20BA7F26}"/>
                    </a:ext>
                  </a:extLst>
                </p:cNvPr>
                <p:cNvSpPr/>
                <p:nvPr/>
              </p:nvSpPr>
              <p:spPr>
                <a:xfrm>
                  <a:off x="6436681" y="3294845"/>
                  <a:ext cx="182880" cy="182880"/>
                </a:xfrm>
                <a:prstGeom prst="rect">
                  <a:avLst/>
                </a:prstGeom>
                <a:solidFill>
                  <a:schemeClr val="accent6">
                    <a:lumMod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8" name="Rectangle 87">
                  <a:extLst>
                    <a:ext uri="{FF2B5EF4-FFF2-40B4-BE49-F238E27FC236}">
                      <a16:creationId xmlns:a16="http://schemas.microsoft.com/office/drawing/2014/main" id="{8BFFB396-1781-D641-9CAD-413C7A5C18FA}"/>
                    </a:ext>
                  </a:extLst>
                </p:cNvPr>
                <p:cNvSpPr/>
                <p:nvPr/>
              </p:nvSpPr>
              <p:spPr>
                <a:xfrm>
                  <a:off x="6253801" y="3294845"/>
                  <a:ext cx="182880" cy="18288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9" name="Rectangle 88">
                  <a:extLst>
                    <a:ext uri="{FF2B5EF4-FFF2-40B4-BE49-F238E27FC236}">
                      <a16:creationId xmlns:a16="http://schemas.microsoft.com/office/drawing/2014/main" id="{E983DA72-861F-9545-851E-A3B7730975E9}"/>
                    </a:ext>
                  </a:extLst>
                </p:cNvPr>
                <p:cNvSpPr/>
                <p:nvPr/>
              </p:nvSpPr>
              <p:spPr>
                <a:xfrm>
                  <a:off x="6070921" y="3294845"/>
                  <a:ext cx="182880" cy="18288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90" name="Group 89">
                <a:extLst>
                  <a:ext uri="{FF2B5EF4-FFF2-40B4-BE49-F238E27FC236}">
                    <a16:creationId xmlns:a16="http://schemas.microsoft.com/office/drawing/2014/main" id="{0150FC0E-6EFE-F148-9571-4FA0CB23CD38}"/>
                  </a:ext>
                </a:extLst>
              </p:cNvPr>
              <p:cNvGrpSpPr/>
              <p:nvPr/>
            </p:nvGrpSpPr>
            <p:grpSpPr>
              <a:xfrm>
                <a:off x="6130630" y="3622099"/>
                <a:ext cx="548640" cy="182880"/>
                <a:chOff x="6070921" y="3294845"/>
                <a:chExt cx="548640" cy="182880"/>
              </a:xfrm>
            </p:grpSpPr>
            <p:sp>
              <p:nvSpPr>
                <p:cNvPr id="91" name="Rectangle 90">
                  <a:extLst>
                    <a:ext uri="{FF2B5EF4-FFF2-40B4-BE49-F238E27FC236}">
                      <a16:creationId xmlns:a16="http://schemas.microsoft.com/office/drawing/2014/main" id="{CC0DC3C7-79E3-6C4A-B082-B388F656723C}"/>
                    </a:ext>
                  </a:extLst>
                </p:cNvPr>
                <p:cNvSpPr/>
                <p:nvPr/>
              </p:nvSpPr>
              <p:spPr>
                <a:xfrm>
                  <a:off x="6436681" y="3294845"/>
                  <a:ext cx="182880" cy="182880"/>
                </a:xfrm>
                <a:prstGeom prst="rect">
                  <a:avLst/>
                </a:prstGeom>
                <a:solidFill>
                  <a:schemeClr val="accent6">
                    <a:lumMod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92" name="Rectangle 91">
                  <a:extLst>
                    <a:ext uri="{FF2B5EF4-FFF2-40B4-BE49-F238E27FC236}">
                      <a16:creationId xmlns:a16="http://schemas.microsoft.com/office/drawing/2014/main" id="{854F2CF4-A331-8A4B-8EC1-2F806FD5916A}"/>
                    </a:ext>
                  </a:extLst>
                </p:cNvPr>
                <p:cNvSpPr/>
                <p:nvPr/>
              </p:nvSpPr>
              <p:spPr>
                <a:xfrm>
                  <a:off x="6253801" y="3294845"/>
                  <a:ext cx="182880" cy="182880"/>
                </a:xfrm>
                <a:prstGeom prst="rect">
                  <a:avLst/>
                </a:prstGeom>
                <a:solidFill>
                  <a:schemeClr val="accent6">
                    <a:lumMod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93" name="Rectangle 92">
                  <a:extLst>
                    <a:ext uri="{FF2B5EF4-FFF2-40B4-BE49-F238E27FC236}">
                      <a16:creationId xmlns:a16="http://schemas.microsoft.com/office/drawing/2014/main" id="{E31358D2-1644-1847-A305-5AF4F0F28E05}"/>
                    </a:ext>
                  </a:extLst>
                </p:cNvPr>
                <p:cNvSpPr/>
                <p:nvPr/>
              </p:nvSpPr>
              <p:spPr>
                <a:xfrm>
                  <a:off x="6070921" y="3294845"/>
                  <a:ext cx="182880" cy="182880"/>
                </a:xfrm>
                <a:prstGeom prst="rect">
                  <a:avLst/>
                </a:prstGeom>
                <a:solidFill>
                  <a:schemeClr val="accent6">
                    <a:lumMod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94" name="Group 93">
                <a:extLst>
                  <a:ext uri="{FF2B5EF4-FFF2-40B4-BE49-F238E27FC236}">
                    <a16:creationId xmlns:a16="http://schemas.microsoft.com/office/drawing/2014/main" id="{6E0ED6DF-B388-204C-B5B9-3418CB62EAF0}"/>
                  </a:ext>
                </a:extLst>
              </p:cNvPr>
              <p:cNvGrpSpPr/>
              <p:nvPr/>
            </p:nvGrpSpPr>
            <p:grpSpPr>
              <a:xfrm>
                <a:off x="6130630" y="4341559"/>
                <a:ext cx="548640" cy="182880"/>
                <a:chOff x="6070921" y="3294845"/>
                <a:chExt cx="548640" cy="182880"/>
              </a:xfrm>
            </p:grpSpPr>
            <p:sp>
              <p:nvSpPr>
                <p:cNvPr id="95" name="Rectangle 94">
                  <a:extLst>
                    <a:ext uri="{FF2B5EF4-FFF2-40B4-BE49-F238E27FC236}">
                      <a16:creationId xmlns:a16="http://schemas.microsoft.com/office/drawing/2014/main" id="{92C1324E-3C42-864E-B7B4-248C8437D2DC}"/>
                    </a:ext>
                  </a:extLst>
                </p:cNvPr>
                <p:cNvSpPr/>
                <p:nvPr/>
              </p:nvSpPr>
              <p:spPr>
                <a:xfrm>
                  <a:off x="6436681" y="3294845"/>
                  <a:ext cx="182880" cy="182880"/>
                </a:xfrm>
                <a:prstGeom prst="rect">
                  <a:avLst/>
                </a:prstGeom>
                <a:solidFill>
                  <a:schemeClr val="accent6">
                    <a:lumMod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96" name="Rectangle 95">
                  <a:extLst>
                    <a:ext uri="{FF2B5EF4-FFF2-40B4-BE49-F238E27FC236}">
                      <a16:creationId xmlns:a16="http://schemas.microsoft.com/office/drawing/2014/main" id="{2A6B0CEE-9612-B345-A087-96861B79A990}"/>
                    </a:ext>
                  </a:extLst>
                </p:cNvPr>
                <p:cNvSpPr/>
                <p:nvPr/>
              </p:nvSpPr>
              <p:spPr>
                <a:xfrm>
                  <a:off x="6253801" y="3294845"/>
                  <a:ext cx="182880" cy="182880"/>
                </a:xfrm>
                <a:prstGeom prst="rect">
                  <a:avLst/>
                </a:prstGeom>
                <a:solidFill>
                  <a:schemeClr val="accent6">
                    <a:lumMod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97" name="Rectangle 96">
                  <a:extLst>
                    <a:ext uri="{FF2B5EF4-FFF2-40B4-BE49-F238E27FC236}">
                      <a16:creationId xmlns:a16="http://schemas.microsoft.com/office/drawing/2014/main" id="{09BA832E-5189-9047-BA87-4FC8B2824FB4}"/>
                    </a:ext>
                  </a:extLst>
                </p:cNvPr>
                <p:cNvSpPr/>
                <p:nvPr/>
              </p:nvSpPr>
              <p:spPr>
                <a:xfrm>
                  <a:off x="6070921" y="3294845"/>
                  <a:ext cx="182880" cy="18288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98" name="Group 97">
                <a:extLst>
                  <a:ext uri="{FF2B5EF4-FFF2-40B4-BE49-F238E27FC236}">
                    <a16:creationId xmlns:a16="http://schemas.microsoft.com/office/drawing/2014/main" id="{C29BA9BC-D703-8642-A3BD-A0707C2CE415}"/>
                  </a:ext>
                </a:extLst>
              </p:cNvPr>
              <p:cNvGrpSpPr/>
              <p:nvPr/>
            </p:nvGrpSpPr>
            <p:grpSpPr>
              <a:xfrm>
                <a:off x="6130630" y="3262369"/>
                <a:ext cx="548640" cy="182880"/>
                <a:chOff x="6070921" y="3294845"/>
                <a:chExt cx="548640" cy="182880"/>
              </a:xfrm>
            </p:grpSpPr>
            <p:sp>
              <p:nvSpPr>
                <p:cNvPr id="99" name="Rectangle 98">
                  <a:extLst>
                    <a:ext uri="{FF2B5EF4-FFF2-40B4-BE49-F238E27FC236}">
                      <a16:creationId xmlns:a16="http://schemas.microsoft.com/office/drawing/2014/main" id="{E3BA1427-0990-4141-AE9A-9597D1BEA697}"/>
                    </a:ext>
                  </a:extLst>
                </p:cNvPr>
                <p:cNvSpPr/>
                <p:nvPr/>
              </p:nvSpPr>
              <p:spPr>
                <a:xfrm>
                  <a:off x="6436681" y="3294845"/>
                  <a:ext cx="182880" cy="182880"/>
                </a:xfrm>
                <a:prstGeom prst="rect">
                  <a:avLst/>
                </a:prstGeom>
                <a:solidFill>
                  <a:schemeClr val="accent6">
                    <a:lumMod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00" name="Rectangle 99">
                  <a:extLst>
                    <a:ext uri="{FF2B5EF4-FFF2-40B4-BE49-F238E27FC236}">
                      <a16:creationId xmlns:a16="http://schemas.microsoft.com/office/drawing/2014/main" id="{740B477B-29B7-0C4B-90C4-4A1734796A50}"/>
                    </a:ext>
                  </a:extLst>
                </p:cNvPr>
                <p:cNvSpPr/>
                <p:nvPr/>
              </p:nvSpPr>
              <p:spPr>
                <a:xfrm>
                  <a:off x="6253801" y="3294845"/>
                  <a:ext cx="182880" cy="18288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01" name="Rectangle 100">
                  <a:extLst>
                    <a:ext uri="{FF2B5EF4-FFF2-40B4-BE49-F238E27FC236}">
                      <a16:creationId xmlns:a16="http://schemas.microsoft.com/office/drawing/2014/main" id="{8BFC1DED-F8D5-F14F-87A4-D2AD1A0A736C}"/>
                    </a:ext>
                  </a:extLst>
                </p:cNvPr>
                <p:cNvSpPr/>
                <p:nvPr/>
              </p:nvSpPr>
              <p:spPr>
                <a:xfrm>
                  <a:off x="6070921" y="3294845"/>
                  <a:ext cx="182880" cy="18288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sp>
          <p:nvSpPr>
            <p:cNvPr id="102" name="Rounded Rectangle 101">
              <a:extLst>
                <a:ext uri="{FF2B5EF4-FFF2-40B4-BE49-F238E27FC236}">
                  <a16:creationId xmlns:a16="http://schemas.microsoft.com/office/drawing/2014/main" id="{02C48FC3-D0AD-9B42-9ABE-4FD667D1AD3F}"/>
                </a:ext>
              </a:extLst>
            </p:cNvPr>
            <p:cNvSpPr/>
            <p:nvPr/>
          </p:nvSpPr>
          <p:spPr>
            <a:xfrm>
              <a:off x="3288116" y="3227920"/>
              <a:ext cx="964536" cy="182880"/>
            </a:xfrm>
            <a:prstGeom prst="round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operation 1</a:t>
              </a:r>
            </a:p>
          </p:txBody>
        </p:sp>
        <p:sp>
          <p:nvSpPr>
            <p:cNvPr id="103" name="Rounded Rectangle 102">
              <a:extLst>
                <a:ext uri="{FF2B5EF4-FFF2-40B4-BE49-F238E27FC236}">
                  <a16:creationId xmlns:a16="http://schemas.microsoft.com/office/drawing/2014/main" id="{5FA3DE78-BC41-D242-9D50-D64ADF0C9689}"/>
                </a:ext>
              </a:extLst>
            </p:cNvPr>
            <p:cNvSpPr/>
            <p:nvPr/>
          </p:nvSpPr>
          <p:spPr>
            <a:xfrm>
              <a:off x="4157990" y="3947380"/>
              <a:ext cx="964536" cy="182880"/>
            </a:xfrm>
            <a:prstGeom prst="round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operation 3</a:t>
              </a:r>
            </a:p>
          </p:txBody>
        </p:sp>
        <p:sp>
          <p:nvSpPr>
            <p:cNvPr id="104" name="Down Arrow 103">
              <a:extLst>
                <a:ext uri="{FF2B5EF4-FFF2-40B4-BE49-F238E27FC236}">
                  <a16:creationId xmlns:a16="http://schemas.microsoft.com/office/drawing/2014/main" id="{F521E6D8-8A2E-7448-91F4-00293EA3744E}"/>
                </a:ext>
              </a:extLst>
            </p:cNvPr>
            <p:cNvSpPr/>
            <p:nvPr/>
          </p:nvSpPr>
          <p:spPr>
            <a:xfrm rot="16200000">
              <a:off x="2749740" y="2862877"/>
              <a:ext cx="91440" cy="914400"/>
            </a:xfrm>
            <a:prstGeom prst="down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5" name="Down Arrow 104">
              <a:extLst>
                <a:ext uri="{FF2B5EF4-FFF2-40B4-BE49-F238E27FC236}">
                  <a16:creationId xmlns:a16="http://schemas.microsoft.com/office/drawing/2014/main" id="{C4D2E1FD-30A5-0C48-933F-1918D39AA728}"/>
                </a:ext>
              </a:extLst>
            </p:cNvPr>
            <p:cNvSpPr/>
            <p:nvPr/>
          </p:nvSpPr>
          <p:spPr>
            <a:xfrm rot="4468749">
              <a:off x="2745302" y="3103258"/>
              <a:ext cx="91440" cy="914400"/>
            </a:xfrm>
            <a:prstGeom prst="down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Down Arrow 105">
              <a:extLst>
                <a:ext uri="{FF2B5EF4-FFF2-40B4-BE49-F238E27FC236}">
                  <a16:creationId xmlns:a16="http://schemas.microsoft.com/office/drawing/2014/main" id="{57D0E108-F1E5-694B-A392-584613530FDF}"/>
                </a:ext>
              </a:extLst>
            </p:cNvPr>
            <p:cNvSpPr/>
            <p:nvPr/>
          </p:nvSpPr>
          <p:spPr>
            <a:xfrm rot="3653024">
              <a:off x="2794098" y="3222042"/>
              <a:ext cx="91440" cy="1097280"/>
            </a:xfrm>
            <a:prstGeom prst="down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Down Arrow 106">
              <a:extLst>
                <a:ext uri="{FF2B5EF4-FFF2-40B4-BE49-F238E27FC236}">
                  <a16:creationId xmlns:a16="http://schemas.microsoft.com/office/drawing/2014/main" id="{F4E03FAA-52F6-944C-9ACF-4545BE67BEBA}"/>
                </a:ext>
              </a:extLst>
            </p:cNvPr>
            <p:cNvSpPr/>
            <p:nvPr/>
          </p:nvSpPr>
          <p:spPr>
            <a:xfrm rot="16200000">
              <a:off x="3258921" y="3270160"/>
              <a:ext cx="91440" cy="1554480"/>
            </a:xfrm>
            <a:prstGeom prst="down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Down Arrow 108">
              <a:extLst>
                <a:ext uri="{FF2B5EF4-FFF2-40B4-BE49-F238E27FC236}">
                  <a16:creationId xmlns:a16="http://schemas.microsoft.com/office/drawing/2014/main" id="{F3EC577B-3BF4-FA41-8B00-615CE99AEEF1}"/>
                </a:ext>
              </a:extLst>
            </p:cNvPr>
            <p:cNvSpPr/>
            <p:nvPr/>
          </p:nvSpPr>
          <p:spPr>
            <a:xfrm rot="16200000">
              <a:off x="5292359" y="3853205"/>
              <a:ext cx="91440" cy="365760"/>
            </a:xfrm>
            <a:prstGeom prst="down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D0BD350D-5C51-1D4B-83B8-7AE10B272834}"/>
                </a:ext>
              </a:extLst>
            </p:cNvPr>
            <p:cNvSpPr txBox="1"/>
            <p:nvPr/>
          </p:nvSpPr>
          <p:spPr>
            <a:xfrm>
              <a:off x="5501463" y="3872148"/>
              <a:ext cx="47320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sink</a:t>
              </a:r>
            </a:p>
          </p:txBody>
        </p:sp>
        <p:sp>
          <p:nvSpPr>
            <p:cNvPr id="111" name="Down Arrow 110">
              <a:extLst>
                <a:ext uri="{FF2B5EF4-FFF2-40B4-BE49-F238E27FC236}">
                  <a16:creationId xmlns:a16="http://schemas.microsoft.com/office/drawing/2014/main" id="{C17CCD9C-6B9E-2B49-9B2A-C73E1B17E155}"/>
                </a:ext>
              </a:extLst>
            </p:cNvPr>
            <p:cNvSpPr/>
            <p:nvPr/>
          </p:nvSpPr>
          <p:spPr>
            <a:xfrm rot="16200000">
              <a:off x="1339401" y="2870329"/>
              <a:ext cx="91440" cy="182880"/>
            </a:xfrm>
            <a:prstGeom prst="down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6749C258-BC21-7D4E-961D-5388780C2BDF}"/>
                </a:ext>
              </a:extLst>
            </p:cNvPr>
            <p:cNvSpPr txBox="1"/>
            <p:nvPr/>
          </p:nvSpPr>
          <p:spPr>
            <a:xfrm>
              <a:off x="893533" y="2793349"/>
              <a:ext cx="39305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err="1">
                  <a:latin typeface="Calibri" panose="020F0502020204030204" pitchFamily="34" charset="0"/>
                  <a:cs typeface="Calibri" panose="020F0502020204030204" pitchFamily="34" charset="0"/>
                </a:rPr>
                <a:t>src</a:t>
              </a:r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4FC944B9-5C90-A04C-B1FF-23B4FED461AB}"/>
                </a:ext>
              </a:extLst>
            </p:cNvPr>
            <p:cNvSpPr txBox="1"/>
            <p:nvPr/>
          </p:nvSpPr>
          <p:spPr>
            <a:xfrm>
              <a:off x="1392369" y="2802773"/>
              <a:ext cx="39626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Q0</a:t>
              </a: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9762A518-48FE-6747-B138-CF39711D5E4A}"/>
                </a:ext>
              </a:extLst>
            </p:cNvPr>
            <p:cNvSpPr txBox="1"/>
            <p:nvPr/>
          </p:nvSpPr>
          <p:spPr>
            <a:xfrm>
              <a:off x="1392369" y="3161837"/>
              <a:ext cx="39626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Q1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17173BB4-8816-2B43-AB4A-68B3A37A873E}"/>
                </a:ext>
              </a:extLst>
            </p:cNvPr>
            <p:cNvSpPr txBox="1"/>
            <p:nvPr/>
          </p:nvSpPr>
          <p:spPr>
            <a:xfrm>
              <a:off x="1392369" y="3520901"/>
              <a:ext cx="39626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Q2</a:t>
              </a: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678AF555-2620-7248-BB2D-6205F633F847}"/>
                </a:ext>
              </a:extLst>
            </p:cNvPr>
            <p:cNvSpPr txBox="1"/>
            <p:nvPr/>
          </p:nvSpPr>
          <p:spPr>
            <a:xfrm>
              <a:off x="1392369" y="3879965"/>
              <a:ext cx="39626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Q3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E584FF3A-8D0B-FB40-91A0-2B95D449F24E}"/>
                </a:ext>
              </a:extLst>
            </p:cNvPr>
            <p:cNvSpPr txBox="1"/>
            <p:nvPr/>
          </p:nvSpPr>
          <p:spPr>
            <a:xfrm>
              <a:off x="3396002" y="2087569"/>
              <a:ext cx="160973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i="1" dirty="0">
                  <a:latin typeface="Calibri" panose="020F0502020204030204" pitchFamily="34" charset="0"/>
                  <a:cs typeface="Calibri" panose="020F0502020204030204" pitchFamily="34" charset="0"/>
                </a:rPr>
                <a:t>worker pool</a:t>
              </a:r>
            </a:p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(fixed-size workers)</a:t>
              </a:r>
            </a:p>
          </p:txBody>
        </p:sp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D80E7CD1-3C17-AD4A-B595-26445A011998}"/>
                </a:ext>
              </a:extLst>
            </p:cNvPr>
            <p:cNvSpPr/>
            <p:nvPr/>
          </p:nvSpPr>
          <p:spPr>
            <a:xfrm>
              <a:off x="3518202" y="2699820"/>
              <a:ext cx="1362891" cy="254266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i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scheduler</a:t>
              </a:r>
            </a:p>
          </p:txBody>
        </p:sp>
      </p:grpSp>
      <p:sp>
        <p:nvSpPr>
          <p:cNvPr id="120" name="Google Shape;109;p26">
            <a:extLst>
              <a:ext uri="{FF2B5EF4-FFF2-40B4-BE49-F238E27FC236}">
                <a16:creationId xmlns:a16="http://schemas.microsoft.com/office/drawing/2014/main" id="{C61F9409-414D-0A48-9BA8-A34119198729}"/>
              </a:ext>
            </a:extLst>
          </p:cNvPr>
          <p:cNvSpPr txBox="1"/>
          <p:nvPr/>
        </p:nvSpPr>
        <p:spPr>
          <a:xfrm>
            <a:off x="50705" y="624442"/>
            <a:ext cx="4418848" cy="2027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lvl="0">
              <a:buSzPts val="2400"/>
            </a:pP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Fixed-size Worker Pool</a:t>
            </a:r>
          </a:p>
          <a:p>
            <a:pPr marL="419100" lvl="0" indent="-342900">
              <a:buSzPts val="2400"/>
              <a:buFont typeface="Arial" panose="020B0604020202020204" pitchFamily="34" charset="0"/>
              <a:buChar char="•"/>
            </a:pP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# of worker = # of cores</a:t>
            </a:r>
          </a:p>
          <a:p>
            <a:pPr marL="419100" lvl="0" indent="-342900">
              <a:buSzPts val="2400"/>
              <a:buFont typeface="Arial" panose="020B0604020202020204" pitchFamily="34" charset="0"/>
              <a:buChar char="•"/>
            </a:pP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Support an arbitrary topology on limited resources</a:t>
            </a:r>
          </a:p>
          <a:p>
            <a:pPr marL="419100" lvl="0" indent="-342900">
              <a:buSzPts val="2400"/>
              <a:buFont typeface="Arial" panose="020B0604020202020204" pitchFamily="34" charset="0"/>
              <a:buChar char="•"/>
            </a:pP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Reduce overhead of contending cores</a:t>
            </a:r>
          </a:p>
        </p:txBody>
      </p:sp>
      <p:sp>
        <p:nvSpPr>
          <p:cNvPr id="66" name="Google Shape;109;p26">
            <a:extLst>
              <a:ext uri="{FF2B5EF4-FFF2-40B4-BE49-F238E27FC236}">
                <a16:creationId xmlns:a16="http://schemas.microsoft.com/office/drawing/2014/main" id="{6ADB56A5-7FBD-2F41-9ED6-B9F6782279BB}"/>
              </a:ext>
            </a:extLst>
          </p:cNvPr>
          <p:cNvSpPr txBox="1"/>
          <p:nvPr/>
        </p:nvSpPr>
        <p:spPr>
          <a:xfrm>
            <a:off x="43845" y="3417064"/>
            <a:ext cx="4491746" cy="1073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lvl="0">
              <a:buSzPts val="2400"/>
            </a:pP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___Scalable    ___Multiplexed</a:t>
            </a:r>
          </a:p>
          <a:p>
            <a:pPr marL="76200" lvl="0">
              <a:buSzPts val="2400"/>
            </a:pPr>
            <a:endParaRPr lang="en-US" sz="2000" dirty="0">
              <a:latin typeface="Calibri"/>
              <a:ea typeface="Calibri"/>
              <a:cs typeface="Calibri"/>
              <a:sym typeface="Calibri"/>
            </a:endParaRPr>
          </a:p>
          <a:p>
            <a:pPr marL="76200" lvl="0">
              <a:buSzPts val="2400"/>
            </a:pP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___Latency     ___Alleviate Backpressure		</a:t>
            </a:r>
          </a:p>
        </p:txBody>
      </p:sp>
      <p:pic>
        <p:nvPicPr>
          <p:cNvPr id="67" name="Graphic 66">
            <a:extLst>
              <a:ext uri="{FF2B5EF4-FFF2-40B4-BE49-F238E27FC236}">
                <a16:creationId xmlns:a16="http://schemas.microsoft.com/office/drawing/2014/main" id="{C3CA5B69-DC63-BE4E-B2FD-4BDA8B7F70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0142" y="3364541"/>
            <a:ext cx="457200" cy="457200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:a16="http://schemas.microsoft.com/office/drawing/2014/main" id="{CBA4DCB3-97C5-0948-9456-E5A3153269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96673" y="3369590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391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6"/>
          <p:cNvSpPr txBox="1">
            <a:spLocks noGrp="1"/>
          </p:cNvSpPr>
          <p:nvPr>
            <p:ph type="title"/>
          </p:nvPr>
        </p:nvSpPr>
        <p:spPr>
          <a:xfrm>
            <a:off x="1100138" y="96441"/>
            <a:ext cx="8043900" cy="4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 err="1"/>
              <a:t>EdgeWise</a:t>
            </a:r>
            <a:r>
              <a:rPr lang="en-US" altLang="zh-CN" dirty="0"/>
              <a:t> – Engine-level Scheduler</a:t>
            </a:r>
            <a:endParaRPr sz="3200" b="1" i="1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53DAA04-4461-384C-A765-79A6B116A94F}"/>
              </a:ext>
            </a:extLst>
          </p:cNvPr>
          <p:cNvGrpSpPr/>
          <p:nvPr/>
        </p:nvGrpSpPr>
        <p:grpSpPr>
          <a:xfrm>
            <a:off x="4547204" y="734832"/>
            <a:ext cx="4043964" cy="1200238"/>
            <a:chOff x="4547204" y="734832"/>
            <a:chExt cx="4043964" cy="1200238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0BB7748-13D3-B342-945F-D5ED9ABF9A0A}"/>
                </a:ext>
              </a:extLst>
            </p:cNvPr>
            <p:cNvSpPr/>
            <p:nvPr/>
          </p:nvSpPr>
          <p:spPr>
            <a:xfrm>
              <a:off x="4547204" y="734832"/>
              <a:ext cx="4043964" cy="1200238"/>
            </a:xfrm>
            <a:prstGeom prst="rect">
              <a:avLst/>
            </a:prstGeom>
            <a:ln>
              <a:solidFill>
                <a:srgbClr val="00B0F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en-US" sz="2200" b="1" i="1" u="sng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Topology</a:t>
              </a: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6BC878FF-1C0B-8248-9149-4B4B0AB1C421}"/>
                </a:ext>
              </a:extLst>
            </p:cNvPr>
            <p:cNvGrpSpPr/>
            <p:nvPr/>
          </p:nvGrpSpPr>
          <p:grpSpPr>
            <a:xfrm>
              <a:off x="5797579" y="880001"/>
              <a:ext cx="2700499" cy="904388"/>
              <a:chOff x="3041407" y="3167814"/>
              <a:chExt cx="2700499" cy="904388"/>
            </a:xfrm>
          </p:grpSpPr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4AFE7E24-C161-8A4A-A47B-9F29699EC906}"/>
                  </a:ext>
                </a:extLst>
              </p:cNvPr>
              <p:cNvCxnSpPr>
                <a:cxnSpLocks/>
                <a:stCxn id="22" idx="4"/>
                <a:endCxn id="23" idx="6"/>
              </p:cNvCxnSpPr>
              <p:nvPr/>
            </p:nvCxnSpPr>
            <p:spPr>
              <a:xfrm flipH="1">
                <a:off x="3929359" y="3442134"/>
                <a:ext cx="436542" cy="443136"/>
              </a:xfrm>
              <a:prstGeom prst="straightConnector1">
                <a:avLst/>
              </a:prstGeom>
              <a:ln w="31750">
                <a:solidFill>
                  <a:schemeClr val="tx1"/>
                </a:solidFill>
                <a:headEnd type="none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146FBBA0-688F-3B49-B635-9B81EB587238}"/>
                  </a:ext>
                </a:extLst>
              </p:cNvPr>
              <p:cNvGrpSpPr/>
              <p:nvPr/>
            </p:nvGrpSpPr>
            <p:grpSpPr>
              <a:xfrm>
                <a:off x="3041407" y="3167814"/>
                <a:ext cx="2700499" cy="904388"/>
                <a:chOff x="3041407" y="3167814"/>
                <a:chExt cx="2700499" cy="904388"/>
              </a:xfrm>
            </p:grpSpPr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C6A72C94-8EB8-0E4E-A467-3E7EFEB14843}"/>
                    </a:ext>
                  </a:extLst>
                </p:cNvPr>
                <p:cNvSpPr/>
                <p:nvPr/>
              </p:nvSpPr>
              <p:spPr>
                <a:xfrm>
                  <a:off x="3081337" y="3167814"/>
                  <a:ext cx="274320" cy="274320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9" name="Diamond 18">
                  <a:extLst>
                    <a:ext uri="{FF2B5EF4-FFF2-40B4-BE49-F238E27FC236}">
                      <a16:creationId xmlns:a16="http://schemas.microsoft.com/office/drawing/2014/main" id="{5A14A41D-FB03-4B41-A9D6-5F3477794833}"/>
                    </a:ext>
                  </a:extLst>
                </p:cNvPr>
                <p:cNvSpPr/>
                <p:nvPr/>
              </p:nvSpPr>
              <p:spPr>
                <a:xfrm>
                  <a:off x="3041407" y="3706442"/>
                  <a:ext cx="365760" cy="365760"/>
                </a:xfrm>
                <a:prstGeom prst="diamond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0" name="Oval 19">
                  <a:extLst>
                    <a:ext uri="{FF2B5EF4-FFF2-40B4-BE49-F238E27FC236}">
                      <a16:creationId xmlns:a16="http://schemas.microsoft.com/office/drawing/2014/main" id="{61DAB6D4-0AFA-3846-91FA-09F22BFB1BB7}"/>
                    </a:ext>
                  </a:extLst>
                </p:cNvPr>
                <p:cNvSpPr/>
                <p:nvPr/>
              </p:nvSpPr>
              <p:spPr>
                <a:xfrm>
                  <a:off x="3655039" y="3167814"/>
                  <a:ext cx="274320" cy="27432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0</a:t>
                  </a:r>
                </a:p>
              </p:txBody>
            </p:sp>
            <p:sp>
              <p:nvSpPr>
                <p:cNvPr id="21" name="Diamond 20">
                  <a:extLst>
                    <a:ext uri="{FF2B5EF4-FFF2-40B4-BE49-F238E27FC236}">
                      <a16:creationId xmlns:a16="http://schemas.microsoft.com/office/drawing/2014/main" id="{79925926-DB5A-4641-8BA8-AAF9D8BFC4CE}"/>
                    </a:ext>
                  </a:extLst>
                </p:cNvPr>
                <p:cNvSpPr/>
                <p:nvPr/>
              </p:nvSpPr>
              <p:spPr>
                <a:xfrm>
                  <a:off x="5376146" y="3448714"/>
                  <a:ext cx="365760" cy="365760"/>
                </a:xfrm>
                <a:prstGeom prst="diamond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2" name="Oval 21">
                  <a:extLst>
                    <a:ext uri="{FF2B5EF4-FFF2-40B4-BE49-F238E27FC236}">
                      <a16:creationId xmlns:a16="http://schemas.microsoft.com/office/drawing/2014/main" id="{C9CF1B32-A59A-B34A-A82D-DDD9EAAFDC0C}"/>
                    </a:ext>
                  </a:extLst>
                </p:cNvPr>
                <p:cNvSpPr/>
                <p:nvPr/>
              </p:nvSpPr>
              <p:spPr>
                <a:xfrm>
                  <a:off x="4228741" y="3167814"/>
                  <a:ext cx="274320" cy="27432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1</a:t>
                  </a:r>
                </a:p>
              </p:txBody>
            </p:sp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9894259C-0ABE-E34F-8352-9F3A9802C1EF}"/>
                    </a:ext>
                  </a:extLst>
                </p:cNvPr>
                <p:cNvSpPr/>
                <p:nvPr/>
              </p:nvSpPr>
              <p:spPr>
                <a:xfrm>
                  <a:off x="3655039" y="3748110"/>
                  <a:ext cx="274320" cy="27432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3</a:t>
                  </a:r>
                </a:p>
              </p:txBody>
            </p:sp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2E71AD8C-B5B8-544D-A5A1-B1CB9B1E8AF8}"/>
                    </a:ext>
                  </a:extLst>
                </p:cNvPr>
                <p:cNvSpPr/>
                <p:nvPr/>
              </p:nvSpPr>
              <p:spPr>
                <a:xfrm>
                  <a:off x="4802443" y="3174394"/>
                  <a:ext cx="274320" cy="27432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2</a:t>
                  </a:r>
                </a:p>
              </p:txBody>
            </p:sp>
            <p:cxnSp>
              <p:nvCxnSpPr>
                <p:cNvPr id="25" name="Straight Arrow Connector 24">
                  <a:extLst>
                    <a:ext uri="{FF2B5EF4-FFF2-40B4-BE49-F238E27FC236}">
                      <a16:creationId xmlns:a16="http://schemas.microsoft.com/office/drawing/2014/main" id="{BE1FCDF4-6532-3945-8B98-C5FDBAD616EA}"/>
                    </a:ext>
                  </a:extLst>
                </p:cNvPr>
                <p:cNvCxnSpPr>
                  <a:cxnSpLocks/>
                  <a:stCxn id="18" idx="3"/>
                  <a:endCxn id="20" idx="2"/>
                </p:cNvCxnSpPr>
                <p:nvPr/>
              </p:nvCxnSpPr>
              <p:spPr>
                <a:xfrm>
                  <a:off x="3355657" y="3304974"/>
                  <a:ext cx="299382" cy="0"/>
                </a:xfrm>
                <a:prstGeom prst="straightConnector1">
                  <a:avLst/>
                </a:prstGeom>
                <a:ln w="31750">
                  <a:solidFill>
                    <a:schemeClr val="tx1"/>
                  </a:solidFill>
                  <a:headEnd type="none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Arrow Connector 25">
                  <a:extLst>
                    <a:ext uri="{FF2B5EF4-FFF2-40B4-BE49-F238E27FC236}">
                      <a16:creationId xmlns:a16="http://schemas.microsoft.com/office/drawing/2014/main" id="{36FDB74B-21AA-784D-9913-012ABB58466F}"/>
                    </a:ext>
                  </a:extLst>
                </p:cNvPr>
                <p:cNvCxnSpPr>
                  <a:cxnSpLocks/>
                  <a:endCxn id="22" idx="2"/>
                </p:cNvCxnSpPr>
                <p:nvPr/>
              </p:nvCxnSpPr>
              <p:spPr>
                <a:xfrm>
                  <a:off x="3929359" y="3304974"/>
                  <a:ext cx="299382" cy="0"/>
                </a:xfrm>
                <a:prstGeom prst="straightConnector1">
                  <a:avLst/>
                </a:prstGeom>
                <a:ln w="31750">
                  <a:solidFill>
                    <a:schemeClr val="tx1"/>
                  </a:solidFill>
                  <a:headEnd type="none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Arrow Connector 26">
                  <a:extLst>
                    <a:ext uri="{FF2B5EF4-FFF2-40B4-BE49-F238E27FC236}">
                      <a16:creationId xmlns:a16="http://schemas.microsoft.com/office/drawing/2014/main" id="{C02136F7-B2C8-324B-A9A4-AB2650EB7C31}"/>
                    </a:ext>
                  </a:extLst>
                </p:cNvPr>
                <p:cNvCxnSpPr>
                  <a:cxnSpLocks/>
                  <a:stCxn id="22" idx="6"/>
                  <a:endCxn id="24" idx="2"/>
                </p:cNvCxnSpPr>
                <p:nvPr/>
              </p:nvCxnSpPr>
              <p:spPr>
                <a:xfrm>
                  <a:off x="4503061" y="3304974"/>
                  <a:ext cx="299382" cy="6580"/>
                </a:xfrm>
                <a:prstGeom prst="straightConnector1">
                  <a:avLst/>
                </a:prstGeom>
                <a:ln w="31750">
                  <a:solidFill>
                    <a:schemeClr val="tx1"/>
                  </a:solidFill>
                  <a:headEnd type="none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Arrow Connector 27">
                  <a:extLst>
                    <a:ext uri="{FF2B5EF4-FFF2-40B4-BE49-F238E27FC236}">
                      <a16:creationId xmlns:a16="http://schemas.microsoft.com/office/drawing/2014/main" id="{4BDAEB85-6C9A-4C41-9B14-4ED4C337E84E}"/>
                    </a:ext>
                  </a:extLst>
                </p:cNvPr>
                <p:cNvCxnSpPr>
                  <a:cxnSpLocks/>
                  <a:endCxn id="21" idx="1"/>
                </p:cNvCxnSpPr>
                <p:nvPr/>
              </p:nvCxnSpPr>
              <p:spPr>
                <a:xfrm>
                  <a:off x="5075963" y="3315277"/>
                  <a:ext cx="300183" cy="316317"/>
                </a:xfrm>
                <a:prstGeom prst="straightConnector1">
                  <a:avLst/>
                </a:prstGeom>
                <a:ln w="31750">
                  <a:solidFill>
                    <a:schemeClr val="tx1"/>
                  </a:solidFill>
                  <a:headEnd type="none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Arrow Connector 28">
                  <a:extLst>
                    <a:ext uri="{FF2B5EF4-FFF2-40B4-BE49-F238E27FC236}">
                      <a16:creationId xmlns:a16="http://schemas.microsoft.com/office/drawing/2014/main" id="{9E4D1484-E4C7-E941-8FC1-3CE6BA01E41A}"/>
                    </a:ext>
                  </a:extLst>
                </p:cNvPr>
                <p:cNvCxnSpPr>
                  <a:cxnSpLocks/>
                  <a:stCxn id="23" idx="2"/>
                  <a:endCxn id="19" idx="3"/>
                </p:cNvCxnSpPr>
                <p:nvPr/>
              </p:nvCxnSpPr>
              <p:spPr>
                <a:xfrm flipH="1">
                  <a:off x="3407167" y="3885270"/>
                  <a:ext cx="247872" cy="4052"/>
                </a:xfrm>
                <a:prstGeom prst="straightConnector1">
                  <a:avLst/>
                </a:prstGeom>
                <a:ln w="31750">
                  <a:solidFill>
                    <a:schemeClr val="tx1"/>
                  </a:solidFill>
                  <a:headEnd type="none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B653391-9F49-7B4C-B1A2-69BF95CA767D}"/>
              </a:ext>
            </a:extLst>
          </p:cNvPr>
          <p:cNvGrpSpPr/>
          <p:nvPr/>
        </p:nvGrpSpPr>
        <p:grpSpPr>
          <a:xfrm>
            <a:off x="4062864" y="2065650"/>
            <a:ext cx="5081136" cy="2665677"/>
            <a:chOff x="893533" y="2072587"/>
            <a:chExt cx="5081136" cy="2665677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B18CCCF-A13F-FF43-AE70-E98E46D972FF}"/>
                </a:ext>
              </a:extLst>
            </p:cNvPr>
            <p:cNvSpPr/>
            <p:nvPr/>
          </p:nvSpPr>
          <p:spPr>
            <a:xfrm>
              <a:off x="1379848" y="2072587"/>
              <a:ext cx="4043964" cy="2665677"/>
            </a:xfrm>
            <a:prstGeom prst="rect">
              <a:avLst/>
            </a:prstGeom>
            <a:ln>
              <a:solidFill>
                <a:srgbClr val="00B0F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en-US" sz="2200" b="1" i="1" u="sng" dirty="0" err="1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EdgeWise</a:t>
              </a:r>
              <a:endParaRPr lang="en-US" sz="2200" b="1" i="1" u="sng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4" name="Rounded Rectangle 83">
              <a:extLst>
                <a:ext uri="{FF2B5EF4-FFF2-40B4-BE49-F238E27FC236}">
                  <a16:creationId xmlns:a16="http://schemas.microsoft.com/office/drawing/2014/main" id="{A1EBE525-F48F-9C49-B795-69C2805B000B}"/>
                </a:ext>
              </a:extLst>
            </p:cNvPr>
            <p:cNvSpPr/>
            <p:nvPr/>
          </p:nvSpPr>
          <p:spPr>
            <a:xfrm>
              <a:off x="3243874" y="2646610"/>
              <a:ext cx="1904761" cy="2028876"/>
            </a:xfrm>
            <a:prstGeom prst="roundRect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5" name="Freeform 84">
              <a:extLst>
                <a:ext uri="{FF2B5EF4-FFF2-40B4-BE49-F238E27FC236}">
                  <a16:creationId xmlns:a16="http://schemas.microsoft.com/office/drawing/2014/main" id="{54337D66-D460-424D-9B4C-C47539707405}"/>
                </a:ext>
              </a:extLst>
            </p:cNvPr>
            <p:cNvSpPr/>
            <p:nvPr/>
          </p:nvSpPr>
          <p:spPr>
            <a:xfrm>
              <a:off x="3518202" y="3051069"/>
              <a:ext cx="372599" cy="1475201"/>
            </a:xfrm>
            <a:custGeom>
              <a:avLst/>
              <a:gdLst>
                <a:gd name="connsiteX0" fmla="*/ 25779 w 251225"/>
                <a:gd name="connsiteY0" fmla="*/ 0 h 1049628"/>
                <a:gd name="connsiteX1" fmla="*/ 251159 w 251225"/>
                <a:gd name="connsiteY1" fmla="*/ 135228 h 1049628"/>
                <a:gd name="connsiteX2" fmla="*/ 6460 w 251225"/>
                <a:gd name="connsiteY2" fmla="*/ 257578 h 1049628"/>
                <a:gd name="connsiteX3" fmla="*/ 225401 w 251225"/>
                <a:gd name="connsiteY3" fmla="*/ 412124 h 1049628"/>
                <a:gd name="connsiteX4" fmla="*/ 6460 w 251225"/>
                <a:gd name="connsiteY4" fmla="*/ 566671 h 1049628"/>
                <a:gd name="connsiteX5" fmla="*/ 212522 w 251225"/>
                <a:gd name="connsiteY5" fmla="*/ 734096 h 1049628"/>
                <a:gd name="connsiteX6" fmla="*/ 21 w 251225"/>
                <a:gd name="connsiteY6" fmla="*/ 882203 h 1049628"/>
                <a:gd name="connsiteX7" fmla="*/ 199643 w 251225"/>
                <a:gd name="connsiteY7" fmla="*/ 1049628 h 1049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1225" h="1049628">
                  <a:moveTo>
                    <a:pt x="25779" y="0"/>
                  </a:moveTo>
                  <a:cubicBezTo>
                    <a:pt x="140079" y="46149"/>
                    <a:pt x="254379" y="92298"/>
                    <a:pt x="251159" y="135228"/>
                  </a:cubicBezTo>
                  <a:cubicBezTo>
                    <a:pt x="247939" y="178158"/>
                    <a:pt x="10753" y="211429"/>
                    <a:pt x="6460" y="257578"/>
                  </a:cubicBezTo>
                  <a:cubicBezTo>
                    <a:pt x="2167" y="303727"/>
                    <a:pt x="225401" y="360609"/>
                    <a:pt x="225401" y="412124"/>
                  </a:cubicBezTo>
                  <a:cubicBezTo>
                    <a:pt x="225401" y="463639"/>
                    <a:pt x="8606" y="513009"/>
                    <a:pt x="6460" y="566671"/>
                  </a:cubicBezTo>
                  <a:cubicBezTo>
                    <a:pt x="4314" y="620333"/>
                    <a:pt x="213595" y="681507"/>
                    <a:pt x="212522" y="734096"/>
                  </a:cubicBezTo>
                  <a:cubicBezTo>
                    <a:pt x="211449" y="786685"/>
                    <a:pt x="2167" y="829614"/>
                    <a:pt x="21" y="882203"/>
                  </a:cubicBezTo>
                  <a:cubicBezTo>
                    <a:pt x="-2125" y="934792"/>
                    <a:pt x="154567" y="1007772"/>
                    <a:pt x="199643" y="1049628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6" name="Freeform 85">
              <a:extLst>
                <a:ext uri="{FF2B5EF4-FFF2-40B4-BE49-F238E27FC236}">
                  <a16:creationId xmlns:a16="http://schemas.microsoft.com/office/drawing/2014/main" id="{8CF43B84-E621-0E4D-8C75-44D809F6A294}"/>
                </a:ext>
              </a:extLst>
            </p:cNvPr>
            <p:cNvSpPr/>
            <p:nvPr/>
          </p:nvSpPr>
          <p:spPr>
            <a:xfrm>
              <a:off x="4614502" y="3051069"/>
              <a:ext cx="372599" cy="1475201"/>
            </a:xfrm>
            <a:custGeom>
              <a:avLst/>
              <a:gdLst>
                <a:gd name="connsiteX0" fmla="*/ 25779 w 251225"/>
                <a:gd name="connsiteY0" fmla="*/ 0 h 1049628"/>
                <a:gd name="connsiteX1" fmla="*/ 251159 w 251225"/>
                <a:gd name="connsiteY1" fmla="*/ 135228 h 1049628"/>
                <a:gd name="connsiteX2" fmla="*/ 6460 w 251225"/>
                <a:gd name="connsiteY2" fmla="*/ 257578 h 1049628"/>
                <a:gd name="connsiteX3" fmla="*/ 225401 w 251225"/>
                <a:gd name="connsiteY3" fmla="*/ 412124 h 1049628"/>
                <a:gd name="connsiteX4" fmla="*/ 6460 w 251225"/>
                <a:gd name="connsiteY4" fmla="*/ 566671 h 1049628"/>
                <a:gd name="connsiteX5" fmla="*/ 212522 w 251225"/>
                <a:gd name="connsiteY5" fmla="*/ 734096 h 1049628"/>
                <a:gd name="connsiteX6" fmla="*/ 21 w 251225"/>
                <a:gd name="connsiteY6" fmla="*/ 882203 h 1049628"/>
                <a:gd name="connsiteX7" fmla="*/ 199643 w 251225"/>
                <a:gd name="connsiteY7" fmla="*/ 1049628 h 1049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1225" h="1049628">
                  <a:moveTo>
                    <a:pt x="25779" y="0"/>
                  </a:moveTo>
                  <a:cubicBezTo>
                    <a:pt x="140079" y="46149"/>
                    <a:pt x="254379" y="92298"/>
                    <a:pt x="251159" y="135228"/>
                  </a:cubicBezTo>
                  <a:cubicBezTo>
                    <a:pt x="247939" y="178158"/>
                    <a:pt x="10753" y="211429"/>
                    <a:pt x="6460" y="257578"/>
                  </a:cubicBezTo>
                  <a:cubicBezTo>
                    <a:pt x="2167" y="303727"/>
                    <a:pt x="225401" y="360609"/>
                    <a:pt x="225401" y="412124"/>
                  </a:cubicBezTo>
                  <a:cubicBezTo>
                    <a:pt x="225401" y="463639"/>
                    <a:pt x="8606" y="513009"/>
                    <a:pt x="6460" y="566671"/>
                  </a:cubicBezTo>
                  <a:cubicBezTo>
                    <a:pt x="4314" y="620333"/>
                    <a:pt x="213595" y="681507"/>
                    <a:pt x="212522" y="734096"/>
                  </a:cubicBezTo>
                  <a:cubicBezTo>
                    <a:pt x="211449" y="786685"/>
                    <a:pt x="2167" y="829614"/>
                    <a:pt x="21" y="882203"/>
                  </a:cubicBezTo>
                  <a:cubicBezTo>
                    <a:pt x="-2125" y="934792"/>
                    <a:pt x="154567" y="1007772"/>
                    <a:pt x="199643" y="1049628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45032ADC-8A9C-D340-89DC-C147009106CF}"/>
                </a:ext>
              </a:extLst>
            </p:cNvPr>
            <p:cNvGrpSpPr/>
            <p:nvPr/>
          </p:nvGrpSpPr>
          <p:grpSpPr>
            <a:xfrm>
              <a:off x="1755933" y="2868190"/>
              <a:ext cx="548640" cy="1262070"/>
              <a:chOff x="6130630" y="3262369"/>
              <a:chExt cx="548640" cy="1262070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9C746C0E-2171-A04C-BD2D-4DA4D401F720}"/>
                  </a:ext>
                </a:extLst>
              </p:cNvPr>
              <p:cNvGrpSpPr/>
              <p:nvPr/>
            </p:nvGrpSpPr>
            <p:grpSpPr>
              <a:xfrm>
                <a:off x="6130630" y="3981829"/>
                <a:ext cx="548640" cy="182880"/>
                <a:chOff x="6070921" y="3294845"/>
                <a:chExt cx="548640" cy="182880"/>
              </a:xfrm>
            </p:grpSpPr>
            <p:sp>
              <p:nvSpPr>
                <p:cNvPr id="87" name="Rectangle 86">
                  <a:extLst>
                    <a:ext uri="{FF2B5EF4-FFF2-40B4-BE49-F238E27FC236}">
                      <a16:creationId xmlns:a16="http://schemas.microsoft.com/office/drawing/2014/main" id="{A275198C-BD02-8349-B6CA-56EF20BA7F26}"/>
                    </a:ext>
                  </a:extLst>
                </p:cNvPr>
                <p:cNvSpPr/>
                <p:nvPr/>
              </p:nvSpPr>
              <p:spPr>
                <a:xfrm>
                  <a:off x="6436681" y="3294845"/>
                  <a:ext cx="182880" cy="182880"/>
                </a:xfrm>
                <a:prstGeom prst="rect">
                  <a:avLst/>
                </a:prstGeom>
                <a:solidFill>
                  <a:schemeClr val="accent6">
                    <a:lumMod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8" name="Rectangle 87">
                  <a:extLst>
                    <a:ext uri="{FF2B5EF4-FFF2-40B4-BE49-F238E27FC236}">
                      <a16:creationId xmlns:a16="http://schemas.microsoft.com/office/drawing/2014/main" id="{8BFFB396-1781-D641-9CAD-413C7A5C18FA}"/>
                    </a:ext>
                  </a:extLst>
                </p:cNvPr>
                <p:cNvSpPr/>
                <p:nvPr/>
              </p:nvSpPr>
              <p:spPr>
                <a:xfrm>
                  <a:off x="6253801" y="3294845"/>
                  <a:ext cx="182880" cy="18288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9" name="Rectangle 88">
                  <a:extLst>
                    <a:ext uri="{FF2B5EF4-FFF2-40B4-BE49-F238E27FC236}">
                      <a16:creationId xmlns:a16="http://schemas.microsoft.com/office/drawing/2014/main" id="{E983DA72-861F-9545-851E-A3B7730975E9}"/>
                    </a:ext>
                  </a:extLst>
                </p:cNvPr>
                <p:cNvSpPr/>
                <p:nvPr/>
              </p:nvSpPr>
              <p:spPr>
                <a:xfrm>
                  <a:off x="6070921" y="3294845"/>
                  <a:ext cx="182880" cy="18288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90" name="Group 89">
                <a:extLst>
                  <a:ext uri="{FF2B5EF4-FFF2-40B4-BE49-F238E27FC236}">
                    <a16:creationId xmlns:a16="http://schemas.microsoft.com/office/drawing/2014/main" id="{0150FC0E-6EFE-F148-9571-4FA0CB23CD38}"/>
                  </a:ext>
                </a:extLst>
              </p:cNvPr>
              <p:cNvGrpSpPr/>
              <p:nvPr/>
            </p:nvGrpSpPr>
            <p:grpSpPr>
              <a:xfrm>
                <a:off x="6130630" y="3622099"/>
                <a:ext cx="548640" cy="182880"/>
                <a:chOff x="6070921" y="3294845"/>
                <a:chExt cx="548640" cy="182880"/>
              </a:xfrm>
            </p:grpSpPr>
            <p:sp>
              <p:nvSpPr>
                <p:cNvPr id="91" name="Rectangle 90">
                  <a:extLst>
                    <a:ext uri="{FF2B5EF4-FFF2-40B4-BE49-F238E27FC236}">
                      <a16:creationId xmlns:a16="http://schemas.microsoft.com/office/drawing/2014/main" id="{CC0DC3C7-79E3-6C4A-B082-B388F656723C}"/>
                    </a:ext>
                  </a:extLst>
                </p:cNvPr>
                <p:cNvSpPr/>
                <p:nvPr/>
              </p:nvSpPr>
              <p:spPr>
                <a:xfrm>
                  <a:off x="6436681" y="3294845"/>
                  <a:ext cx="182880" cy="182880"/>
                </a:xfrm>
                <a:prstGeom prst="rect">
                  <a:avLst/>
                </a:prstGeom>
                <a:solidFill>
                  <a:schemeClr val="accent6">
                    <a:lumMod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92" name="Rectangle 91">
                  <a:extLst>
                    <a:ext uri="{FF2B5EF4-FFF2-40B4-BE49-F238E27FC236}">
                      <a16:creationId xmlns:a16="http://schemas.microsoft.com/office/drawing/2014/main" id="{854F2CF4-A331-8A4B-8EC1-2F806FD5916A}"/>
                    </a:ext>
                  </a:extLst>
                </p:cNvPr>
                <p:cNvSpPr/>
                <p:nvPr/>
              </p:nvSpPr>
              <p:spPr>
                <a:xfrm>
                  <a:off x="6253801" y="3294845"/>
                  <a:ext cx="182880" cy="182880"/>
                </a:xfrm>
                <a:prstGeom prst="rect">
                  <a:avLst/>
                </a:prstGeom>
                <a:solidFill>
                  <a:schemeClr val="accent6">
                    <a:lumMod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93" name="Rectangle 92">
                  <a:extLst>
                    <a:ext uri="{FF2B5EF4-FFF2-40B4-BE49-F238E27FC236}">
                      <a16:creationId xmlns:a16="http://schemas.microsoft.com/office/drawing/2014/main" id="{E31358D2-1644-1847-A305-5AF4F0F28E05}"/>
                    </a:ext>
                  </a:extLst>
                </p:cNvPr>
                <p:cNvSpPr/>
                <p:nvPr/>
              </p:nvSpPr>
              <p:spPr>
                <a:xfrm>
                  <a:off x="6070921" y="3294845"/>
                  <a:ext cx="182880" cy="182880"/>
                </a:xfrm>
                <a:prstGeom prst="rect">
                  <a:avLst/>
                </a:prstGeom>
                <a:solidFill>
                  <a:schemeClr val="accent6">
                    <a:lumMod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94" name="Group 93">
                <a:extLst>
                  <a:ext uri="{FF2B5EF4-FFF2-40B4-BE49-F238E27FC236}">
                    <a16:creationId xmlns:a16="http://schemas.microsoft.com/office/drawing/2014/main" id="{6E0ED6DF-B388-204C-B5B9-3418CB62EAF0}"/>
                  </a:ext>
                </a:extLst>
              </p:cNvPr>
              <p:cNvGrpSpPr/>
              <p:nvPr/>
            </p:nvGrpSpPr>
            <p:grpSpPr>
              <a:xfrm>
                <a:off x="6130630" y="4341559"/>
                <a:ext cx="548640" cy="182880"/>
                <a:chOff x="6070921" y="3294845"/>
                <a:chExt cx="548640" cy="182880"/>
              </a:xfrm>
            </p:grpSpPr>
            <p:sp>
              <p:nvSpPr>
                <p:cNvPr id="95" name="Rectangle 94">
                  <a:extLst>
                    <a:ext uri="{FF2B5EF4-FFF2-40B4-BE49-F238E27FC236}">
                      <a16:creationId xmlns:a16="http://schemas.microsoft.com/office/drawing/2014/main" id="{92C1324E-3C42-864E-B7B4-248C8437D2DC}"/>
                    </a:ext>
                  </a:extLst>
                </p:cNvPr>
                <p:cNvSpPr/>
                <p:nvPr/>
              </p:nvSpPr>
              <p:spPr>
                <a:xfrm>
                  <a:off x="6436681" y="3294845"/>
                  <a:ext cx="182880" cy="182880"/>
                </a:xfrm>
                <a:prstGeom prst="rect">
                  <a:avLst/>
                </a:prstGeom>
                <a:solidFill>
                  <a:schemeClr val="accent6">
                    <a:lumMod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96" name="Rectangle 95">
                  <a:extLst>
                    <a:ext uri="{FF2B5EF4-FFF2-40B4-BE49-F238E27FC236}">
                      <a16:creationId xmlns:a16="http://schemas.microsoft.com/office/drawing/2014/main" id="{2A6B0CEE-9612-B345-A087-96861B79A990}"/>
                    </a:ext>
                  </a:extLst>
                </p:cNvPr>
                <p:cNvSpPr/>
                <p:nvPr/>
              </p:nvSpPr>
              <p:spPr>
                <a:xfrm>
                  <a:off x="6253801" y="3294845"/>
                  <a:ext cx="182880" cy="182880"/>
                </a:xfrm>
                <a:prstGeom prst="rect">
                  <a:avLst/>
                </a:prstGeom>
                <a:solidFill>
                  <a:schemeClr val="accent6">
                    <a:lumMod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97" name="Rectangle 96">
                  <a:extLst>
                    <a:ext uri="{FF2B5EF4-FFF2-40B4-BE49-F238E27FC236}">
                      <a16:creationId xmlns:a16="http://schemas.microsoft.com/office/drawing/2014/main" id="{09BA832E-5189-9047-BA87-4FC8B2824FB4}"/>
                    </a:ext>
                  </a:extLst>
                </p:cNvPr>
                <p:cNvSpPr/>
                <p:nvPr/>
              </p:nvSpPr>
              <p:spPr>
                <a:xfrm>
                  <a:off x="6070921" y="3294845"/>
                  <a:ext cx="182880" cy="18288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98" name="Group 97">
                <a:extLst>
                  <a:ext uri="{FF2B5EF4-FFF2-40B4-BE49-F238E27FC236}">
                    <a16:creationId xmlns:a16="http://schemas.microsoft.com/office/drawing/2014/main" id="{C29BA9BC-D703-8642-A3BD-A0707C2CE415}"/>
                  </a:ext>
                </a:extLst>
              </p:cNvPr>
              <p:cNvGrpSpPr/>
              <p:nvPr/>
            </p:nvGrpSpPr>
            <p:grpSpPr>
              <a:xfrm>
                <a:off x="6130630" y="3262369"/>
                <a:ext cx="548640" cy="182880"/>
                <a:chOff x="6070921" y="3294845"/>
                <a:chExt cx="548640" cy="182880"/>
              </a:xfrm>
            </p:grpSpPr>
            <p:sp>
              <p:nvSpPr>
                <p:cNvPr id="99" name="Rectangle 98">
                  <a:extLst>
                    <a:ext uri="{FF2B5EF4-FFF2-40B4-BE49-F238E27FC236}">
                      <a16:creationId xmlns:a16="http://schemas.microsoft.com/office/drawing/2014/main" id="{E3BA1427-0990-4141-AE9A-9597D1BEA697}"/>
                    </a:ext>
                  </a:extLst>
                </p:cNvPr>
                <p:cNvSpPr/>
                <p:nvPr/>
              </p:nvSpPr>
              <p:spPr>
                <a:xfrm>
                  <a:off x="6436681" y="3294845"/>
                  <a:ext cx="182880" cy="182880"/>
                </a:xfrm>
                <a:prstGeom prst="rect">
                  <a:avLst/>
                </a:prstGeom>
                <a:solidFill>
                  <a:schemeClr val="accent6">
                    <a:lumMod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00" name="Rectangle 99">
                  <a:extLst>
                    <a:ext uri="{FF2B5EF4-FFF2-40B4-BE49-F238E27FC236}">
                      <a16:creationId xmlns:a16="http://schemas.microsoft.com/office/drawing/2014/main" id="{740B477B-29B7-0C4B-90C4-4A1734796A50}"/>
                    </a:ext>
                  </a:extLst>
                </p:cNvPr>
                <p:cNvSpPr/>
                <p:nvPr/>
              </p:nvSpPr>
              <p:spPr>
                <a:xfrm>
                  <a:off x="6253801" y="3294845"/>
                  <a:ext cx="182880" cy="18288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01" name="Rectangle 100">
                  <a:extLst>
                    <a:ext uri="{FF2B5EF4-FFF2-40B4-BE49-F238E27FC236}">
                      <a16:creationId xmlns:a16="http://schemas.microsoft.com/office/drawing/2014/main" id="{8BFC1DED-F8D5-F14F-87A4-D2AD1A0A736C}"/>
                    </a:ext>
                  </a:extLst>
                </p:cNvPr>
                <p:cNvSpPr/>
                <p:nvPr/>
              </p:nvSpPr>
              <p:spPr>
                <a:xfrm>
                  <a:off x="6070921" y="3294845"/>
                  <a:ext cx="182880" cy="18288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sp>
          <p:nvSpPr>
            <p:cNvPr id="102" name="Rounded Rectangle 101">
              <a:extLst>
                <a:ext uri="{FF2B5EF4-FFF2-40B4-BE49-F238E27FC236}">
                  <a16:creationId xmlns:a16="http://schemas.microsoft.com/office/drawing/2014/main" id="{02C48FC3-D0AD-9B42-9ABE-4FD667D1AD3F}"/>
                </a:ext>
              </a:extLst>
            </p:cNvPr>
            <p:cNvSpPr/>
            <p:nvPr/>
          </p:nvSpPr>
          <p:spPr>
            <a:xfrm>
              <a:off x="3288116" y="3227920"/>
              <a:ext cx="964536" cy="182880"/>
            </a:xfrm>
            <a:prstGeom prst="round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operation 1</a:t>
              </a:r>
            </a:p>
          </p:txBody>
        </p:sp>
        <p:sp>
          <p:nvSpPr>
            <p:cNvPr id="103" name="Rounded Rectangle 102">
              <a:extLst>
                <a:ext uri="{FF2B5EF4-FFF2-40B4-BE49-F238E27FC236}">
                  <a16:creationId xmlns:a16="http://schemas.microsoft.com/office/drawing/2014/main" id="{5FA3DE78-BC41-D242-9D50-D64ADF0C9689}"/>
                </a:ext>
              </a:extLst>
            </p:cNvPr>
            <p:cNvSpPr/>
            <p:nvPr/>
          </p:nvSpPr>
          <p:spPr>
            <a:xfrm>
              <a:off x="4157990" y="3947380"/>
              <a:ext cx="964536" cy="182880"/>
            </a:xfrm>
            <a:prstGeom prst="round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operation 3</a:t>
              </a:r>
            </a:p>
          </p:txBody>
        </p:sp>
        <p:sp>
          <p:nvSpPr>
            <p:cNvPr id="104" name="Down Arrow 103">
              <a:extLst>
                <a:ext uri="{FF2B5EF4-FFF2-40B4-BE49-F238E27FC236}">
                  <a16:creationId xmlns:a16="http://schemas.microsoft.com/office/drawing/2014/main" id="{F521E6D8-8A2E-7448-91F4-00293EA3744E}"/>
                </a:ext>
              </a:extLst>
            </p:cNvPr>
            <p:cNvSpPr/>
            <p:nvPr/>
          </p:nvSpPr>
          <p:spPr>
            <a:xfrm rot="16200000">
              <a:off x="2749740" y="2862877"/>
              <a:ext cx="91440" cy="914400"/>
            </a:xfrm>
            <a:prstGeom prst="down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5" name="Down Arrow 104">
              <a:extLst>
                <a:ext uri="{FF2B5EF4-FFF2-40B4-BE49-F238E27FC236}">
                  <a16:creationId xmlns:a16="http://schemas.microsoft.com/office/drawing/2014/main" id="{C4D2E1FD-30A5-0C48-933F-1918D39AA728}"/>
                </a:ext>
              </a:extLst>
            </p:cNvPr>
            <p:cNvSpPr/>
            <p:nvPr/>
          </p:nvSpPr>
          <p:spPr>
            <a:xfrm rot="4468749">
              <a:off x="2745302" y="3103258"/>
              <a:ext cx="91440" cy="914400"/>
            </a:xfrm>
            <a:prstGeom prst="down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Down Arrow 105">
              <a:extLst>
                <a:ext uri="{FF2B5EF4-FFF2-40B4-BE49-F238E27FC236}">
                  <a16:creationId xmlns:a16="http://schemas.microsoft.com/office/drawing/2014/main" id="{57D0E108-F1E5-694B-A392-584613530FDF}"/>
                </a:ext>
              </a:extLst>
            </p:cNvPr>
            <p:cNvSpPr/>
            <p:nvPr/>
          </p:nvSpPr>
          <p:spPr>
            <a:xfrm rot="3653024">
              <a:off x="2794098" y="3222042"/>
              <a:ext cx="91440" cy="1097280"/>
            </a:xfrm>
            <a:prstGeom prst="down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Down Arrow 106">
              <a:extLst>
                <a:ext uri="{FF2B5EF4-FFF2-40B4-BE49-F238E27FC236}">
                  <a16:creationId xmlns:a16="http://schemas.microsoft.com/office/drawing/2014/main" id="{F4E03FAA-52F6-944C-9ACF-4545BE67BEBA}"/>
                </a:ext>
              </a:extLst>
            </p:cNvPr>
            <p:cNvSpPr/>
            <p:nvPr/>
          </p:nvSpPr>
          <p:spPr>
            <a:xfrm rot="16200000">
              <a:off x="3258921" y="3270160"/>
              <a:ext cx="91440" cy="1554480"/>
            </a:xfrm>
            <a:prstGeom prst="down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Down Arrow 108">
              <a:extLst>
                <a:ext uri="{FF2B5EF4-FFF2-40B4-BE49-F238E27FC236}">
                  <a16:creationId xmlns:a16="http://schemas.microsoft.com/office/drawing/2014/main" id="{F3EC577B-3BF4-FA41-8B00-615CE99AEEF1}"/>
                </a:ext>
              </a:extLst>
            </p:cNvPr>
            <p:cNvSpPr/>
            <p:nvPr/>
          </p:nvSpPr>
          <p:spPr>
            <a:xfrm rot="16200000">
              <a:off x="5292359" y="3853205"/>
              <a:ext cx="91440" cy="365760"/>
            </a:xfrm>
            <a:prstGeom prst="down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D0BD350D-5C51-1D4B-83B8-7AE10B272834}"/>
                </a:ext>
              </a:extLst>
            </p:cNvPr>
            <p:cNvSpPr txBox="1"/>
            <p:nvPr/>
          </p:nvSpPr>
          <p:spPr>
            <a:xfrm>
              <a:off x="5501463" y="3872148"/>
              <a:ext cx="47320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sink</a:t>
              </a:r>
            </a:p>
          </p:txBody>
        </p:sp>
        <p:sp>
          <p:nvSpPr>
            <p:cNvPr id="111" name="Down Arrow 110">
              <a:extLst>
                <a:ext uri="{FF2B5EF4-FFF2-40B4-BE49-F238E27FC236}">
                  <a16:creationId xmlns:a16="http://schemas.microsoft.com/office/drawing/2014/main" id="{C17CCD9C-6B9E-2B49-9B2A-C73E1B17E155}"/>
                </a:ext>
              </a:extLst>
            </p:cNvPr>
            <p:cNvSpPr/>
            <p:nvPr/>
          </p:nvSpPr>
          <p:spPr>
            <a:xfrm rot="16200000">
              <a:off x="1339401" y="2870329"/>
              <a:ext cx="91440" cy="182880"/>
            </a:xfrm>
            <a:prstGeom prst="down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6749C258-BC21-7D4E-961D-5388780C2BDF}"/>
                </a:ext>
              </a:extLst>
            </p:cNvPr>
            <p:cNvSpPr txBox="1"/>
            <p:nvPr/>
          </p:nvSpPr>
          <p:spPr>
            <a:xfrm>
              <a:off x="893533" y="2793349"/>
              <a:ext cx="39305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err="1">
                  <a:latin typeface="Calibri" panose="020F0502020204030204" pitchFamily="34" charset="0"/>
                  <a:cs typeface="Calibri" panose="020F0502020204030204" pitchFamily="34" charset="0"/>
                </a:rPr>
                <a:t>src</a:t>
              </a:r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4FC944B9-5C90-A04C-B1FF-23B4FED461AB}"/>
                </a:ext>
              </a:extLst>
            </p:cNvPr>
            <p:cNvSpPr txBox="1"/>
            <p:nvPr/>
          </p:nvSpPr>
          <p:spPr>
            <a:xfrm>
              <a:off x="1392369" y="2802773"/>
              <a:ext cx="39626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Q0</a:t>
              </a: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9762A518-48FE-6747-B138-CF39711D5E4A}"/>
                </a:ext>
              </a:extLst>
            </p:cNvPr>
            <p:cNvSpPr txBox="1"/>
            <p:nvPr/>
          </p:nvSpPr>
          <p:spPr>
            <a:xfrm>
              <a:off x="1392369" y="3161837"/>
              <a:ext cx="39626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Q1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17173BB4-8816-2B43-AB4A-68B3A37A873E}"/>
                </a:ext>
              </a:extLst>
            </p:cNvPr>
            <p:cNvSpPr txBox="1"/>
            <p:nvPr/>
          </p:nvSpPr>
          <p:spPr>
            <a:xfrm>
              <a:off x="1392369" y="3520901"/>
              <a:ext cx="39626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Q2</a:t>
              </a: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678AF555-2620-7248-BB2D-6205F633F847}"/>
                </a:ext>
              </a:extLst>
            </p:cNvPr>
            <p:cNvSpPr txBox="1"/>
            <p:nvPr/>
          </p:nvSpPr>
          <p:spPr>
            <a:xfrm>
              <a:off x="1392369" y="3879965"/>
              <a:ext cx="39626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Q3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E584FF3A-8D0B-FB40-91A0-2B95D449F24E}"/>
                </a:ext>
              </a:extLst>
            </p:cNvPr>
            <p:cNvSpPr txBox="1"/>
            <p:nvPr/>
          </p:nvSpPr>
          <p:spPr>
            <a:xfrm>
              <a:off x="3396002" y="2087569"/>
              <a:ext cx="160973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i="1" dirty="0">
                  <a:latin typeface="Calibri" panose="020F0502020204030204" pitchFamily="34" charset="0"/>
                  <a:cs typeface="Calibri" panose="020F0502020204030204" pitchFamily="34" charset="0"/>
                </a:rPr>
                <a:t>worker pool</a:t>
              </a:r>
            </a:p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(fixed-size workers)</a:t>
              </a:r>
            </a:p>
          </p:txBody>
        </p:sp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D80E7CD1-3C17-AD4A-B595-26445A011998}"/>
                </a:ext>
              </a:extLst>
            </p:cNvPr>
            <p:cNvSpPr/>
            <p:nvPr/>
          </p:nvSpPr>
          <p:spPr>
            <a:xfrm>
              <a:off x="3518202" y="2699820"/>
              <a:ext cx="1362891" cy="254266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i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scheduler</a:t>
              </a:r>
            </a:p>
          </p:txBody>
        </p:sp>
      </p:grpSp>
      <p:sp>
        <p:nvSpPr>
          <p:cNvPr id="120" name="Google Shape;109;p26">
            <a:extLst>
              <a:ext uri="{FF2B5EF4-FFF2-40B4-BE49-F238E27FC236}">
                <a16:creationId xmlns:a16="http://schemas.microsoft.com/office/drawing/2014/main" id="{C61F9409-414D-0A48-9BA8-A34119198729}"/>
              </a:ext>
            </a:extLst>
          </p:cNvPr>
          <p:cNvSpPr txBox="1"/>
          <p:nvPr/>
        </p:nvSpPr>
        <p:spPr>
          <a:xfrm>
            <a:off x="-7248" y="624442"/>
            <a:ext cx="4649981" cy="11599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lvl="0">
              <a:buSzPts val="2400"/>
            </a:pP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A Lost Lesson: Operation Scheduling</a:t>
            </a:r>
          </a:p>
          <a:p>
            <a:pPr marL="419100" indent="-342900">
              <a:buSzPts val="2400"/>
              <a:buFont typeface="Arial" panose="020B0604020202020204" pitchFamily="34" charset="0"/>
              <a:buChar char="•"/>
            </a:pP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Profiling-guided priority-based</a:t>
            </a:r>
          </a:p>
          <a:p>
            <a:pPr marL="419100" indent="-342900">
              <a:buSzPts val="2400"/>
              <a:buFont typeface="Arial" panose="020B0604020202020204" pitchFamily="34" charset="0"/>
              <a:buChar char="•"/>
            </a:pP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Multiple OPs with a single worker</a:t>
            </a:r>
          </a:p>
        </p:txBody>
      </p:sp>
      <p:sp>
        <p:nvSpPr>
          <p:cNvPr id="62" name="Google Shape;109;p26">
            <a:extLst>
              <a:ext uri="{FF2B5EF4-FFF2-40B4-BE49-F238E27FC236}">
                <a16:creationId xmlns:a16="http://schemas.microsoft.com/office/drawing/2014/main" id="{28701BD7-53A5-224D-B547-BD0512E2651F}"/>
              </a:ext>
            </a:extLst>
          </p:cNvPr>
          <p:cNvSpPr txBox="1"/>
          <p:nvPr/>
        </p:nvSpPr>
        <p:spPr>
          <a:xfrm>
            <a:off x="-7248" y="1828923"/>
            <a:ext cx="4649981" cy="1096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>
              <a:buSzPts val="2400"/>
            </a:pP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Carney [VLDB’03]</a:t>
            </a:r>
          </a:p>
          <a:p>
            <a:pPr marL="419100" indent="-342900">
              <a:buSzPts val="2400"/>
              <a:buFont typeface="Arial" panose="020B0604020202020204" pitchFamily="34" charset="0"/>
              <a:buChar char="•"/>
            </a:pP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Min-Latency Algorithm</a:t>
            </a:r>
          </a:p>
          <a:p>
            <a:pPr marL="419100" indent="-342900">
              <a:buSzPts val="2400"/>
              <a:buFont typeface="Arial" panose="020B0604020202020204" pitchFamily="34" charset="0"/>
              <a:buChar char="•"/>
            </a:pP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Higher static priority on latter OPs</a:t>
            </a:r>
          </a:p>
        </p:txBody>
      </p:sp>
      <p:sp>
        <p:nvSpPr>
          <p:cNvPr id="63" name="Google Shape;109;p26">
            <a:extLst>
              <a:ext uri="{FF2B5EF4-FFF2-40B4-BE49-F238E27FC236}">
                <a16:creationId xmlns:a16="http://schemas.microsoft.com/office/drawing/2014/main" id="{2B1D8B79-F52B-734C-B646-FB0F662AFF0E}"/>
              </a:ext>
            </a:extLst>
          </p:cNvPr>
          <p:cNvSpPr txBox="1"/>
          <p:nvPr/>
        </p:nvSpPr>
        <p:spPr>
          <a:xfrm>
            <a:off x="-7248" y="2969781"/>
            <a:ext cx="4649981" cy="1116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lvl="0">
              <a:buSzPts val="2400"/>
            </a:pP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Babcock [VLDB’04]</a:t>
            </a:r>
          </a:p>
          <a:p>
            <a:pPr marL="419100" lvl="0" indent="-342900">
              <a:buSzPts val="2400"/>
              <a:buFont typeface="Arial" panose="020B0604020202020204" pitchFamily="34" charset="0"/>
              <a:buChar char="•"/>
            </a:pP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Min-Memory Algorithm</a:t>
            </a:r>
          </a:p>
          <a:p>
            <a:pPr marL="419100" lvl="0" indent="-342900">
              <a:buSzPts val="2400"/>
              <a:buFont typeface="Arial" panose="020B0604020202020204" pitchFamily="34" charset="0"/>
              <a:buChar char="•"/>
            </a:pP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Higher static priority on faster filters</a:t>
            </a:r>
          </a:p>
        </p:txBody>
      </p:sp>
      <p:sp>
        <p:nvSpPr>
          <p:cNvPr id="61" name="Google Shape;109;p26">
            <a:extLst>
              <a:ext uri="{FF2B5EF4-FFF2-40B4-BE49-F238E27FC236}">
                <a16:creationId xmlns:a16="http://schemas.microsoft.com/office/drawing/2014/main" id="{56FF5594-9D13-0A4E-A51B-A06884BF6E11}"/>
              </a:ext>
            </a:extLst>
          </p:cNvPr>
          <p:cNvSpPr txBox="1"/>
          <p:nvPr/>
        </p:nvSpPr>
        <p:spPr>
          <a:xfrm>
            <a:off x="-11488" y="4677104"/>
            <a:ext cx="9155488" cy="489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lvl="0" algn="ctr">
              <a:buSzPts val="2400"/>
            </a:pPr>
            <a:r>
              <a:rPr lang="en-US" sz="2000" i="1" u="sng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We should regain the benefit of the engine level operation scheduling!!!  </a:t>
            </a:r>
          </a:p>
        </p:txBody>
      </p:sp>
    </p:spTree>
    <p:extLst>
      <p:ext uri="{BB962C8B-B14F-4D97-AF65-F5344CB8AC3E}">
        <p14:creationId xmlns:p14="http://schemas.microsoft.com/office/powerpoint/2010/main" val="923147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0" grpId="0"/>
      <p:bldP spid="62" grpId="0"/>
      <p:bldP spid="63" grpId="0"/>
      <p:bldP spid="6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6"/>
          <p:cNvSpPr txBox="1">
            <a:spLocks noGrp="1"/>
          </p:cNvSpPr>
          <p:nvPr>
            <p:ph type="title"/>
          </p:nvPr>
        </p:nvSpPr>
        <p:spPr>
          <a:xfrm>
            <a:off x="1100138" y="96441"/>
            <a:ext cx="8043900" cy="4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 err="1"/>
              <a:t>EdgeWise</a:t>
            </a:r>
            <a:r>
              <a:rPr lang="en-US" altLang="zh-CN" dirty="0"/>
              <a:t> – Engine-level Scheduler</a:t>
            </a:r>
            <a:endParaRPr sz="3200" b="1" i="1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09;p26">
            <a:extLst>
              <a:ext uri="{FF2B5EF4-FFF2-40B4-BE49-F238E27FC236}">
                <a16:creationId xmlns:a16="http://schemas.microsoft.com/office/drawing/2014/main" id="{C61F9409-414D-0A48-9BA8-A34119198729}"/>
              </a:ext>
            </a:extLst>
          </p:cNvPr>
          <p:cNvSpPr txBox="1"/>
          <p:nvPr/>
        </p:nvSpPr>
        <p:spPr>
          <a:xfrm>
            <a:off x="-7248" y="624442"/>
            <a:ext cx="8925868" cy="1306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lvl="0">
              <a:buSzPts val="2400"/>
            </a:pP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Congestion-Aware Scheduler</a:t>
            </a:r>
          </a:p>
          <a:p>
            <a:pPr marL="419100" indent="-342900">
              <a:buSzPts val="2400"/>
              <a:buFont typeface="Arial" panose="020B0604020202020204" pitchFamily="34" charset="0"/>
              <a:buChar char="•"/>
            </a:pP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Profiling-free dynamic solution	</a:t>
            </a:r>
          </a:p>
          <a:p>
            <a:pPr marL="419100" indent="-342900">
              <a:buSzPts val="2400"/>
              <a:buFont typeface="Arial" panose="020B0604020202020204" pitchFamily="34" charset="0"/>
              <a:buChar char="•"/>
            </a:pP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Balance queue sizes</a:t>
            </a:r>
          </a:p>
          <a:p>
            <a:pPr marL="419100" indent="-342900">
              <a:buSzPts val="2400"/>
              <a:buFont typeface="Arial" panose="020B0604020202020204" pitchFamily="34" charset="0"/>
              <a:buChar char="•"/>
            </a:pP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Choose  the OP with the most pending data.</a:t>
            </a: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84082DDF-8C58-BB4A-AF08-2E5060F45CDD}"/>
              </a:ext>
            </a:extLst>
          </p:cNvPr>
          <p:cNvGrpSpPr/>
          <p:nvPr/>
        </p:nvGrpSpPr>
        <p:grpSpPr>
          <a:xfrm>
            <a:off x="805380" y="2194943"/>
            <a:ext cx="914400" cy="457200"/>
            <a:chOff x="1719780" y="2348248"/>
            <a:chExt cx="914400" cy="457200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4DB17BC6-7EDF-394D-B18C-FD1762DBA9D3}"/>
                </a:ext>
              </a:extLst>
            </p:cNvPr>
            <p:cNvSpPr/>
            <p:nvPr/>
          </p:nvSpPr>
          <p:spPr>
            <a:xfrm>
              <a:off x="2176980" y="2348248"/>
              <a:ext cx="457200" cy="4572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AD077C78-367C-2C46-8CE8-EB9B1083B339}"/>
                </a:ext>
              </a:extLst>
            </p:cNvPr>
            <p:cNvSpPr/>
            <p:nvPr/>
          </p:nvSpPr>
          <p:spPr>
            <a:xfrm>
              <a:off x="1719780" y="2348248"/>
              <a:ext cx="457200" cy="4572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48DF47B7-6F86-8E45-999E-99EBDDBC6293}"/>
              </a:ext>
            </a:extLst>
          </p:cNvPr>
          <p:cNvGrpSpPr/>
          <p:nvPr/>
        </p:nvGrpSpPr>
        <p:grpSpPr>
          <a:xfrm>
            <a:off x="805380" y="2961584"/>
            <a:ext cx="914400" cy="457200"/>
            <a:chOff x="1719780" y="2348248"/>
            <a:chExt cx="914400" cy="457200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9C0CC225-9B51-0A47-8C7F-1BA23B838D5D}"/>
                </a:ext>
              </a:extLst>
            </p:cNvPr>
            <p:cNvSpPr/>
            <p:nvPr/>
          </p:nvSpPr>
          <p:spPr>
            <a:xfrm>
              <a:off x="2176980" y="2348248"/>
              <a:ext cx="457200" cy="4572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DB841603-16AC-A944-B916-436B6C22FCCF}"/>
                </a:ext>
              </a:extLst>
            </p:cNvPr>
            <p:cNvSpPr/>
            <p:nvPr/>
          </p:nvSpPr>
          <p:spPr>
            <a:xfrm>
              <a:off x="1719780" y="2348248"/>
              <a:ext cx="457200" cy="4572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1" name="Rectangle 70">
            <a:extLst>
              <a:ext uri="{FF2B5EF4-FFF2-40B4-BE49-F238E27FC236}">
                <a16:creationId xmlns:a16="http://schemas.microsoft.com/office/drawing/2014/main" id="{6751DF81-1315-814A-9BD4-B3213E1E04D8}"/>
              </a:ext>
            </a:extLst>
          </p:cNvPr>
          <p:cNvSpPr/>
          <p:nvPr/>
        </p:nvSpPr>
        <p:spPr>
          <a:xfrm>
            <a:off x="2903727" y="2194943"/>
            <a:ext cx="3040556" cy="457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71854873-033D-AF4C-8B0A-9CF0C4F0A527}"/>
              </a:ext>
            </a:extLst>
          </p:cNvPr>
          <p:cNvSpPr/>
          <p:nvPr/>
        </p:nvSpPr>
        <p:spPr>
          <a:xfrm>
            <a:off x="2903727" y="2961584"/>
            <a:ext cx="3040556" cy="457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19AAE8E2-89AF-B849-88AD-D65D0572E51E}"/>
              </a:ext>
            </a:extLst>
          </p:cNvPr>
          <p:cNvSpPr txBox="1"/>
          <p:nvPr/>
        </p:nvSpPr>
        <p:spPr>
          <a:xfrm>
            <a:off x="247818" y="2223488"/>
            <a:ext cx="4876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Q0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2A27BA3B-FD2C-874C-A880-78BEA37A0EFD}"/>
              </a:ext>
            </a:extLst>
          </p:cNvPr>
          <p:cNvSpPr txBox="1"/>
          <p:nvPr/>
        </p:nvSpPr>
        <p:spPr>
          <a:xfrm>
            <a:off x="247818" y="2990129"/>
            <a:ext cx="4876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Q1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5B2EF439-96D2-E844-B43F-BB103F035822}"/>
              </a:ext>
            </a:extLst>
          </p:cNvPr>
          <p:cNvSpPr txBox="1"/>
          <p:nvPr/>
        </p:nvSpPr>
        <p:spPr>
          <a:xfrm>
            <a:off x="2122570" y="2223488"/>
            <a:ext cx="6174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OP0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72A66835-27EF-914A-A46B-163A82F6E468}"/>
              </a:ext>
            </a:extLst>
          </p:cNvPr>
          <p:cNvSpPr txBox="1"/>
          <p:nvPr/>
        </p:nvSpPr>
        <p:spPr>
          <a:xfrm>
            <a:off x="2122570" y="2990129"/>
            <a:ext cx="6174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OP1</a:t>
            </a:r>
          </a:p>
        </p:txBody>
      </p: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EBCD0120-B539-B04E-8801-1AC45A112AE2}"/>
              </a:ext>
            </a:extLst>
          </p:cNvPr>
          <p:cNvCxnSpPr>
            <a:cxnSpLocks/>
          </p:cNvCxnSpPr>
          <p:nvPr/>
        </p:nvCxnSpPr>
        <p:spPr>
          <a:xfrm>
            <a:off x="2903727" y="3638282"/>
            <a:ext cx="2563359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BE435C90-0497-B245-9FD1-996365FED291}"/>
              </a:ext>
            </a:extLst>
          </p:cNvPr>
          <p:cNvSpPr txBox="1"/>
          <p:nvPr/>
        </p:nvSpPr>
        <p:spPr>
          <a:xfrm>
            <a:off x="5504908" y="3438227"/>
            <a:ext cx="6639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time</a:t>
            </a: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2A61F11F-CD05-2843-AAC9-08BF109B5B04}"/>
              </a:ext>
            </a:extLst>
          </p:cNvPr>
          <p:cNvSpPr/>
          <p:nvPr/>
        </p:nvSpPr>
        <p:spPr>
          <a:xfrm>
            <a:off x="247818" y="2092494"/>
            <a:ext cx="8265114" cy="2221929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en-US" sz="2200" b="1" i="1" u="sng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F0FF1C43-88B0-2A47-B365-2C01A9F1C929}"/>
              </a:ext>
            </a:extLst>
          </p:cNvPr>
          <p:cNvCxnSpPr>
            <a:cxnSpLocks/>
          </p:cNvCxnSpPr>
          <p:nvPr/>
        </p:nvCxnSpPr>
        <p:spPr>
          <a:xfrm>
            <a:off x="1996224" y="2171976"/>
            <a:ext cx="0" cy="151781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F8865DC7-3804-9B48-86C0-2A52D8694757}"/>
              </a:ext>
            </a:extLst>
          </p:cNvPr>
          <p:cNvGrpSpPr/>
          <p:nvPr/>
        </p:nvGrpSpPr>
        <p:grpSpPr>
          <a:xfrm>
            <a:off x="6436887" y="2194943"/>
            <a:ext cx="1754350" cy="457200"/>
            <a:chOff x="6739544" y="2394569"/>
            <a:chExt cx="1754350" cy="457200"/>
          </a:xfrm>
        </p:grpSpPr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06831DE4-64F6-4A41-9AB0-D534437B256C}"/>
                </a:ext>
              </a:extLst>
            </p:cNvPr>
            <p:cNvSpPr/>
            <p:nvPr/>
          </p:nvSpPr>
          <p:spPr>
            <a:xfrm>
              <a:off x="6739544" y="2394569"/>
              <a:ext cx="457200" cy="4572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#</a:t>
              </a:r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70031D8E-A596-7048-B7F4-6788F70D77D9}"/>
                </a:ext>
              </a:extLst>
            </p:cNvPr>
            <p:cNvSpPr txBox="1"/>
            <p:nvPr/>
          </p:nvSpPr>
          <p:spPr>
            <a:xfrm>
              <a:off x="7196744" y="2425000"/>
              <a:ext cx="129715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processing</a:t>
              </a:r>
            </a:p>
          </p:txBody>
        </p:sp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E6092E26-2461-A149-BB5F-B57675AC11DD}"/>
              </a:ext>
            </a:extLst>
          </p:cNvPr>
          <p:cNvGrpSpPr/>
          <p:nvPr/>
        </p:nvGrpSpPr>
        <p:grpSpPr>
          <a:xfrm>
            <a:off x="6436887" y="2713769"/>
            <a:ext cx="2047700" cy="457200"/>
            <a:chOff x="6751178" y="2900065"/>
            <a:chExt cx="2047700" cy="457200"/>
          </a:xfrm>
        </p:grpSpPr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A6883AC6-B9E2-874E-BC9D-9D041D350B15}"/>
                </a:ext>
              </a:extLst>
            </p:cNvPr>
            <p:cNvSpPr/>
            <p:nvPr/>
          </p:nvSpPr>
          <p:spPr>
            <a:xfrm>
              <a:off x="6751178" y="2900065"/>
              <a:ext cx="457200" cy="457200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79E97343-DD45-7E48-8631-B053AC0223A1}"/>
                </a:ext>
              </a:extLst>
            </p:cNvPr>
            <p:cNvSpPr txBox="1"/>
            <p:nvPr/>
          </p:nvSpPr>
          <p:spPr>
            <a:xfrm>
              <a:off x="7208378" y="2930496"/>
              <a:ext cx="15905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de-scheduled</a:t>
              </a:r>
            </a:p>
          </p:txBody>
        </p: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B8D5D18F-9BE5-FE42-94A3-D52583EE5E70}"/>
              </a:ext>
            </a:extLst>
          </p:cNvPr>
          <p:cNvGrpSpPr/>
          <p:nvPr/>
        </p:nvGrpSpPr>
        <p:grpSpPr>
          <a:xfrm>
            <a:off x="6436887" y="3232594"/>
            <a:ext cx="1023381" cy="457200"/>
            <a:chOff x="6751178" y="3432220"/>
            <a:chExt cx="1023381" cy="457200"/>
          </a:xfrm>
        </p:grpSpPr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559A198F-39B8-394F-9E49-F62F369C4E30}"/>
                </a:ext>
              </a:extLst>
            </p:cNvPr>
            <p:cNvSpPr/>
            <p:nvPr/>
          </p:nvSpPr>
          <p:spPr>
            <a:xfrm>
              <a:off x="6751178" y="3432220"/>
              <a:ext cx="457200" cy="4572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#</a:t>
              </a: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FE7AECC3-CE2E-C844-9790-C5DE5769C2B4}"/>
                </a:ext>
              </a:extLst>
            </p:cNvPr>
            <p:cNvSpPr txBox="1"/>
            <p:nvPr/>
          </p:nvSpPr>
          <p:spPr>
            <a:xfrm>
              <a:off x="7208378" y="3462651"/>
              <a:ext cx="56618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idle</a:t>
              </a:r>
            </a:p>
          </p:txBody>
        </p:sp>
      </p:grpSp>
      <p:sp>
        <p:nvSpPr>
          <p:cNvPr id="132" name="Google Shape;109;p26">
            <a:extLst>
              <a:ext uri="{FF2B5EF4-FFF2-40B4-BE49-F238E27FC236}">
                <a16:creationId xmlns:a16="http://schemas.microsoft.com/office/drawing/2014/main" id="{EFF6FEF7-7AA6-DC4E-90CD-63B1ABBE75E5}"/>
              </a:ext>
            </a:extLst>
          </p:cNvPr>
          <p:cNvSpPr txBox="1"/>
          <p:nvPr/>
        </p:nvSpPr>
        <p:spPr>
          <a:xfrm>
            <a:off x="1526146" y="3876946"/>
            <a:ext cx="5177307" cy="5170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algn="ctr">
              <a:buSzPts val="2400"/>
            </a:pPr>
            <a:r>
              <a:rPr lang="en-US" sz="2000" b="1" i="1" u="sng" dirty="0" err="1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EdgeWise</a:t>
            </a:r>
            <a:r>
              <a:rPr lang="en-US" sz="2000" b="1" i="1" u="sng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– Congestion-Aware Scheduler</a:t>
            </a:r>
            <a:endParaRPr lang="en-US" sz="2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1FFE51B9-D648-E14A-914D-ACA77E5F542C}"/>
              </a:ext>
            </a:extLst>
          </p:cNvPr>
          <p:cNvSpPr/>
          <p:nvPr/>
        </p:nvSpPr>
        <p:spPr>
          <a:xfrm>
            <a:off x="1326440" y="3030162"/>
            <a:ext cx="320040" cy="32004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11871E00-BDCE-0E42-A50B-925BFD66C1F5}"/>
              </a:ext>
            </a:extLst>
          </p:cNvPr>
          <p:cNvSpPr/>
          <p:nvPr/>
        </p:nvSpPr>
        <p:spPr>
          <a:xfrm>
            <a:off x="888283" y="3030162"/>
            <a:ext cx="320040" cy="32004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139" name="Oval 138">
            <a:extLst>
              <a:ext uri="{FF2B5EF4-FFF2-40B4-BE49-F238E27FC236}">
                <a16:creationId xmlns:a16="http://schemas.microsoft.com/office/drawing/2014/main" id="{F1CAC793-66B7-4E42-A543-7C22A6AA3DA8}"/>
              </a:ext>
            </a:extLst>
          </p:cNvPr>
          <p:cNvSpPr/>
          <p:nvPr/>
        </p:nvSpPr>
        <p:spPr>
          <a:xfrm>
            <a:off x="1338971" y="2263521"/>
            <a:ext cx="320040" cy="32004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CD9C6AB2-D917-9148-9DA9-E820E452EB1A}"/>
              </a:ext>
            </a:extLst>
          </p:cNvPr>
          <p:cNvSpPr/>
          <p:nvPr/>
        </p:nvSpPr>
        <p:spPr>
          <a:xfrm>
            <a:off x="2903727" y="2961582"/>
            <a:ext cx="914400" cy="4572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375A553A-7B97-0746-A0CD-3E4DC3C4B748}"/>
              </a:ext>
            </a:extLst>
          </p:cNvPr>
          <p:cNvSpPr/>
          <p:nvPr/>
        </p:nvSpPr>
        <p:spPr>
          <a:xfrm>
            <a:off x="3830538" y="2961582"/>
            <a:ext cx="914400" cy="4572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AC3A0C2D-3CBC-FE46-865E-D429D00CB8D9}"/>
              </a:ext>
            </a:extLst>
          </p:cNvPr>
          <p:cNvSpPr/>
          <p:nvPr/>
        </p:nvSpPr>
        <p:spPr>
          <a:xfrm>
            <a:off x="2908893" y="2188169"/>
            <a:ext cx="914400" cy="4572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912C2FA2-29DB-7A4E-A302-3CD4C9774DAD}"/>
              </a:ext>
            </a:extLst>
          </p:cNvPr>
          <p:cNvSpPr/>
          <p:nvPr/>
        </p:nvSpPr>
        <p:spPr>
          <a:xfrm>
            <a:off x="3834440" y="2190633"/>
            <a:ext cx="914400" cy="4572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4" name="Oval 143">
            <a:extLst>
              <a:ext uri="{FF2B5EF4-FFF2-40B4-BE49-F238E27FC236}">
                <a16:creationId xmlns:a16="http://schemas.microsoft.com/office/drawing/2014/main" id="{BAA5FF33-1907-DD42-AC7A-EB2C9B87728A}"/>
              </a:ext>
            </a:extLst>
          </p:cNvPr>
          <p:cNvSpPr/>
          <p:nvPr/>
        </p:nvSpPr>
        <p:spPr>
          <a:xfrm>
            <a:off x="1326440" y="3030162"/>
            <a:ext cx="320040" cy="32004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145" name="Oval 144">
            <a:extLst>
              <a:ext uri="{FF2B5EF4-FFF2-40B4-BE49-F238E27FC236}">
                <a16:creationId xmlns:a16="http://schemas.microsoft.com/office/drawing/2014/main" id="{BA4EFD00-45BA-3D45-8236-F9D90861063F}"/>
              </a:ext>
            </a:extLst>
          </p:cNvPr>
          <p:cNvSpPr/>
          <p:nvPr/>
        </p:nvSpPr>
        <p:spPr>
          <a:xfrm>
            <a:off x="862338" y="2263521"/>
            <a:ext cx="320040" cy="32004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336DE389-2267-F44A-BE49-E7B71E552C66}"/>
              </a:ext>
            </a:extLst>
          </p:cNvPr>
          <p:cNvSpPr/>
          <p:nvPr/>
        </p:nvSpPr>
        <p:spPr>
          <a:xfrm>
            <a:off x="4754006" y="2188291"/>
            <a:ext cx="914400" cy="4572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F410ED38-9001-4947-B621-7129B8066B8D}"/>
              </a:ext>
            </a:extLst>
          </p:cNvPr>
          <p:cNvSpPr/>
          <p:nvPr/>
        </p:nvSpPr>
        <p:spPr>
          <a:xfrm>
            <a:off x="4754006" y="2963785"/>
            <a:ext cx="914400" cy="4572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9" name="Oval 148">
            <a:extLst>
              <a:ext uri="{FF2B5EF4-FFF2-40B4-BE49-F238E27FC236}">
                <a16:creationId xmlns:a16="http://schemas.microsoft.com/office/drawing/2014/main" id="{11F9C106-AED4-114B-8B03-0D055E549C34}"/>
              </a:ext>
            </a:extLst>
          </p:cNvPr>
          <p:cNvSpPr/>
          <p:nvPr/>
        </p:nvSpPr>
        <p:spPr>
          <a:xfrm>
            <a:off x="1333805" y="2263521"/>
            <a:ext cx="320040" cy="32004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305B8429-0A5A-D649-92C4-C8CD1801CA88}"/>
              </a:ext>
            </a:extLst>
          </p:cNvPr>
          <p:cNvSpPr/>
          <p:nvPr/>
        </p:nvSpPr>
        <p:spPr>
          <a:xfrm>
            <a:off x="1326440" y="3030162"/>
            <a:ext cx="320040" cy="32004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151" name="Google Shape;109;p26">
            <a:extLst>
              <a:ext uri="{FF2B5EF4-FFF2-40B4-BE49-F238E27FC236}">
                <a16:creationId xmlns:a16="http://schemas.microsoft.com/office/drawing/2014/main" id="{A04EA20E-722C-9F44-8E28-8BAC9257E1C4}"/>
              </a:ext>
            </a:extLst>
          </p:cNvPr>
          <p:cNvSpPr txBox="1"/>
          <p:nvPr/>
        </p:nvSpPr>
        <p:spPr>
          <a:xfrm>
            <a:off x="247818" y="4604035"/>
            <a:ext cx="8265114" cy="529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lvl="0" algn="ctr">
              <a:buSzPts val="2400"/>
            </a:pP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___Scalable      ___Multiplexed       ___Latency       ___Alleviate Backpressure</a:t>
            </a:r>
          </a:p>
        </p:txBody>
      </p:sp>
      <p:pic>
        <p:nvPicPr>
          <p:cNvPr id="152" name="Graphic 151">
            <a:extLst>
              <a:ext uri="{FF2B5EF4-FFF2-40B4-BE49-F238E27FC236}">
                <a16:creationId xmlns:a16="http://schemas.microsoft.com/office/drawing/2014/main" id="{56BC589D-C088-0840-8C29-08CEC28D51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1635" y="4547435"/>
            <a:ext cx="457200" cy="457200"/>
          </a:xfrm>
          <a:prstGeom prst="rect">
            <a:avLst/>
          </a:prstGeom>
        </p:spPr>
      </p:pic>
      <p:pic>
        <p:nvPicPr>
          <p:cNvPr id="153" name="Graphic 152">
            <a:extLst>
              <a:ext uri="{FF2B5EF4-FFF2-40B4-BE49-F238E27FC236}">
                <a16:creationId xmlns:a16="http://schemas.microsoft.com/office/drawing/2014/main" id="{5D1707C5-2078-624F-9DCB-55927B1716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47538" y="4547435"/>
            <a:ext cx="457200" cy="457200"/>
          </a:xfrm>
          <a:prstGeom prst="rect">
            <a:avLst/>
          </a:prstGeom>
        </p:spPr>
      </p:pic>
      <p:pic>
        <p:nvPicPr>
          <p:cNvPr id="154" name="Graphic 153">
            <a:extLst>
              <a:ext uri="{FF2B5EF4-FFF2-40B4-BE49-F238E27FC236}">
                <a16:creationId xmlns:a16="http://schemas.microsoft.com/office/drawing/2014/main" id="{61F16578-B2EF-1241-9CF2-2C28B651EC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63287" y="4547435"/>
            <a:ext cx="457200" cy="457200"/>
          </a:xfrm>
          <a:prstGeom prst="rect">
            <a:avLst/>
          </a:prstGeom>
        </p:spPr>
      </p:pic>
      <p:pic>
        <p:nvPicPr>
          <p:cNvPr id="155" name="Graphic 154">
            <a:extLst>
              <a:ext uri="{FF2B5EF4-FFF2-40B4-BE49-F238E27FC236}">
                <a16:creationId xmlns:a16="http://schemas.microsoft.com/office/drawing/2014/main" id="{E9E4A1E4-59A4-7F4C-9580-781BF1EB5F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42650" y="4547435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772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animBg="1"/>
      <p:bldP spid="72" grpId="0" animBg="1"/>
      <p:bldP spid="80" grpId="0"/>
      <p:bldP spid="81" grpId="0"/>
      <p:bldP spid="82" grpId="0"/>
      <p:bldP spid="83" grpId="0"/>
      <p:bldP spid="119" grpId="0"/>
      <p:bldP spid="121" grpId="0" animBg="1"/>
      <p:bldP spid="132" grpId="0"/>
      <p:bldP spid="137" grpId="0" animBg="1"/>
      <p:bldP spid="137" grpId="1" animBg="1"/>
      <p:bldP spid="138" grpId="0" animBg="1"/>
      <p:bldP spid="138" grpId="1" animBg="1"/>
      <p:bldP spid="139" grpId="0" animBg="1"/>
      <p:bldP spid="139" grpId="1" animBg="1"/>
      <p:bldP spid="140" grpId="0" animBg="1"/>
      <p:bldP spid="141" grpId="0" animBg="1"/>
      <p:bldP spid="142" grpId="0" animBg="1"/>
      <p:bldP spid="143" grpId="0" animBg="1"/>
      <p:bldP spid="144" grpId="0" animBg="1"/>
      <p:bldP spid="144" grpId="1" animBg="1"/>
      <p:bldP spid="145" grpId="0" animBg="1"/>
      <p:bldP spid="145" grpId="1" animBg="1"/>
      <p:bldP spid="147" grpId="0" animBg="1"/>
      <p:bldP spid="148" grpId="0" animBg="1"/>
      <p:bldP spid="149" grpId="0" animBg="1"/>
      <p:bldP spid="150" grpId="0" animBg="1"/>
      <p:bldP spid="15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6"/>
          <p:cNvSpPr txBox="1">
            <a:spLocks noGrp="1"/>
          </p:cNvSpPr>
          <p:nvPr>
            <p:ph type="title"/>
          </p:nvPr>
        </p:nvSpPr>
        <p:spPr>
          <a:xfrm>
            <a:off x="1100138" y="96441"/>
            <a:ext cx="8043900" cy="4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Performance Analysis using Queueing Theory</a:t>
            </a:r>
            <a:endParaRPr sz="3200" b="1" i="1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109;p26">
            <a:extLst>
              <a:ext uri="{FF2B5EF4-FFF2-40B4-BE49-F238E27FC236}">
                <a16:creationId xmlns:a16="http://schemas.microsoft.com/office/drawing/2014/main" id="{58CFAF75-3A2B-794A-83D3-7BD1025AC00C}"/>
              </a:ext>
            </a:extLst>
          </p:cNvPr>
          <p:cNvSpPr txBox="1"/>
          <p:nvPr/>
        </p:nvSpPr>
        <p:spPr>
          <a:xfrm>
            <a:off x="44164" y="1657410"/>
            <a:ext cx="8992630" cy="121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lvl="0" algn="l" rtl="0">
              <a:spcBef>
                <a:spcPts val="0"/>
              </a:spcBef>
              <a:spcAft>
                <a:spcPts val="0"/>
              </a:spcAft>
              <a:buSzPts val="2400"/>
            </a:pPr>
            <a:r>
              <a:rPr lang="en-US" sz="2000" b="1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Conclusion 1:</a:t>
            </a:r>
          </a:p>
          <a:p>
            <a:pPr marL="76200" lvl="0" algn="l" rtl="0">
              <a:spcBef>
                <a:spcPts val="0"/>
              </a:spcBef>
              <a:spcAft>
                <a:spcPts val="0"/>
              </a:spcAft>
              <a:buSzPts val="2400"/>
            </a:pPr>
            <a:r>
              <a:rPr lang="en-US" sz="2000" i="1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Maximum end-to-end throughput depends on scheduling heavier operations proportionally more than lighter operations.</a:t>
            </a:r>
          </a:p>
        </p:txBody>
      </p:sp>
      <p:sp>
        <p:nvSpPr>
          <p:cNvPr id="13" name="Google Shape;109;p26">
            <a:extLst>
              <a:ext uri="{FF2B5EF4-FFF2-40B4-BE49-F238E27FC236}">
                <a16:creationId xmlns:a16="http://schemas.microsoft.com/office/drawing/2014/main" id="{D83F4BBE-BC7B-A343-80BF-7BC7EEF34490}"/>
              </a:ext>
            </a:extLst>
          </p:cNvPr>
          <p:cNvSpPr txBox="1"/>
          <p:nvPr/>
        </p:nvSpPr>
        <p:spPr>
          <a:xfrm>
            <a:off x="44164" y="2694416"/>
            <a:ext cx="8992630" cy="1161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lvl="0" algn="l" rtl="0">
              <a:spcBef>
                <a:spcPts val="0"/>
              </a:spcBef>
              <a:spcAft>
                <a:spcPts val="0"/>
              </a:spcAft>
              <a:buSzPts val="2400"/>
            </a:pPr>
            <a:r>
              <a:rPr lang="en-US" sz="2000" b="1" dirty="0">
                <a:latin typeface="Calibri"/>
                <a:ea typeface="Calibri"/>
                <a:cs typeface="Calibri"/>
                <a:sym typeface="Calibri"/>
              </a:rPr>
              <a:t>Conclusion 2:</a:t>
            </a:r>
          </a:p>
          <a:p>
            <a:pPr marL="76200" lvl="0" algn="l" rtl="0">
              <a:spcBef>
                <a:spcPts val="0"/>
              </a:spcBef>
              <a:spcAft>
                <a:spcPts val="0"/>
              </a:spcAft>
              <a:buSzPts val="2400"/>
            </a:pPr>
            <a:r>
              <a:rPr lang="en-US" sz="2000" i="1" dirty="0">
                <a:latin typeface="Calibri"/>
                <a:ea typeface="Calibri"/>
                <a:cs typeface="Calibri"/>
                <a:sym typeface="Calibri"/>
              </a:rPr>
              <a:t>A data waits longer in the queues of heavier operations, and crucially the growth in wait time is non-linear.</a:t>
            </a:r>
          </a:p>
        </p:txBody>
      </p:sp>
      <p:sp>
        <p:nvSpPr>
          <p:cNvPr id="14" name="Google Shape;109;p26">
            <a:extLst>
              <a:ext uri="{FF2B5EF4-FFF2-40B4-BE49-F238E27FC236}">
                <a16:creationId xmlns:a16="http://schemas.microsoft.com/office/drawing/2014/main" id="{D6F65F49-1D4E-AC42-BEF3-E26768AAF0DA}"/>
              </a:ext>
            </a:extLst>
          </p:cNvPr>
          <p:cNvSpPr txBox="1"/>
          <p:nvPr/>
        </p:nvSpPr>
        <p:spPr>
          <a:xfrm>
            <a:off x="44164" y="3822087"/>
            <a:ext cx="9099836" cy="906773"/>
          </a:xfrm>
          <a:prstGeom prst="rect">
            <a:avLst/>
          </a:prstGeom>
          <a:noFill/>
          <a:ln w="25400">
            <a:solidFill>
              <a:srgbClr val="00B0F0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lvl="0" algn="ctr" rtl="0">
              <a:spcBef>
                <a:spcPts val="0"/>
              </a:spcBef>
              <a:spcAft>
                <a:spcPts val="0"/>
              </a:spcAft>
              <a:buSzPts val="2400"/>
            </a:pP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By balancing queue sizes, </a:t>
            </a:r>
            <a:r>
              <a:rPr lang="en-US" sz="2000" dirty="0" err="1">
                <a:latin typeface="Calibri"/>
                <a:ea typeface="Calibri"/>
                <a:cs typeface="Calibri"/>
                <a:sym typeface="Calibri"/>
              </a:rPr>
              <a:t>EdgeWise</a:t>
            </a: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 achieves </a:t>
            </a:r>
            <a:r>
              <a:rPr lang="en-US" sz="2000" i="1" u="sng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Higher Throughput and Lower</a:t>
            </a:r>
            <a:r>
              <a:rPr lang="en-US" sz="2000" u="sng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Latency</a:t>
            </a:r>
            <a:r>
              <a:rPr lang="en-US" sz="2000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than One-Worker-per-Operation-Architecture.</a:t>
            </a:r>
            <a:endParaRPr lang="en-US" sz="2000" i="1" u="sng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109;p26">
            <a:extLst>
              <a:ext uri="{FF2B5EF4-FFF2-40B4-BE49-F238E27FC236}">
                <a16:creationId xmlns:a16="http://schemas.microsoft.com/office/drawing/2014/main" id="{72352B52-E838-6041-A69D-09917DD27BB3}"/>
              </a:ext>
            </a:extLst>
          </p:cNvPr>
          <p:cNvSpPr txBox="1"/>
          <p:nvPr/>
        </p:nvSpPr>
        <p:spPr>
          <a:xfrm>
            <a:off x="44164" y="4719840"/>
            <a:ext cx="8992630" cy="4380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lvl="0" algn="ctr" rtl="0">
              <a:spcBef>
                <a:spcPts val="0"/>
              </a:spcBef>
              <a:spcAft>
                <a:spcPts val="0"/>
              </a:spcAft>
              <a:buSzPts val="2400"/>
            </a:pPr>
            <a:r>
              <a:rPr lang="en-US" sz="2000" i="1" u="sng" dirty="0">
                <a:latin typeface="Calibri"/>
                <a:ea typeface="Calibri"/>
                <a:cs typeface="Calibri"/>
                <a:sym typeface="Calibri"/>
              </a:rPr>
              <a:t>See our paper for more details.</a:t>
            </a:r>
          </a:p>
        </p:txBody>
      </p:sp>
      <p:sp>
        <p:nvSpPr>
          <p:cNvPr id="7" name="Google Shape;109;p26">
            <a:extLst>
              <a:ext uri="{FF2B5EF4-FFF2-40B4-BE49-F238E27FC236}">
                <a16:creationId xmlns:a16="http://schemas.microsoft.com/office/drawing/2014/main" id="{12D9FC0B-EF40-6E47-BCA7-524131921998}"/>
              </a:ext>
            </a:extLst>
          </p:cNvPr>
          <p:cNvSpPr txBox="1"/>
          <p:nvPr/>
        </p:nvSpPr>
        <p:spPr>
          <a:xfrm>
            <a:off x="44164" y="620403"/>
            <a:ext cx="8992630" cy="121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lvl="0" algn="l" rtl="0">
              <a:spcBef>
                <a:spcPts val="0"/>
              </a:spcBef>
              <a:spcAft>
                <a:spcPts val="0"/>
              </a:spcAft>
              <a:buSzPts val="2400"/>
            </a:pPr>
            <a:r>
              <a:rPr lang="en-US" sz="2000" b="1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Novelty:</a:t>
            </a:r>
          </a:p>
          <a:p>
            <a:pPr marL="76200">
              <a:buSzPts val="2400"/>
            </a:pPr>
            <a:r>
              <a:rPr lang="en-US" sz="2000" i="1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To the best of our knowledge, we are the first to apply queueing theory to analyze the improved performance in the context of stream processing.</a:t>
            </a:r>
          </a:p>
        </p:txBody>
      </p:sp>
    </p:spTree>
    <p:extLst>
      <p:ext uri="{BB962C8B-B14F-4D97-AF65-F5344CB8AC3E}">
        <p14:creationId xmlns:p14="http://schemas.microsoft.com/office/powerpoint/2010/main" val="2481519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" grpId="0"/>
      <p:bldP spid="13" grpId="0"/>
      <p:bldP spid="14" grpId="0" animBg="1"/>
      <p:bldP spid="1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6"/>
          <p:cNvSpPr txBox="1">
            <a:spLocks noGrp="1"/>
          </p:cNvSpPr>
          <p:nvPr>
            <p:ph type="title"/>
          </p:nvPr>
        </p:nvSpPr>
        <p:spPr>
          <a:xfrm>
            <a:off x="1100138" y="96441"/>
            <a:ext cx="8043900" cy="4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Evaluation</a:t>
            </a:r>
            <a:endParaRPr sz="3200" b="1" i="1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109;p26">
            <a:extLst>
              <a:ext uri="{FF2B5EF4-FFF2-40B4-BE49-F238E27FC236}">
                <a16:creationId xmlns:a16="http://schemas.microsoft.com/office/drawing/2014/main" id="{58CFAF75-3A2B-794A-83D3-7BD1025AC00C}"/>
              </a:ext>
            </a:extLst>
          </p:cNvPr>
          <p:cNvSpPr txBox="1"/>
          <p:nvPr/>
        </p:nvSpPr>
        <p:spPr>
          <a:xfrm>
            <a:off x="44164" y="604211"/>
            <a:ext cx="3882233" cy="8249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lvl="0" algn="l" rtl="0">
              <a:spcBef>
                <a:spcPts val="0"/>
              </a:spcBef>
              <a:spcAft>
                <a:spcPts val="0"/>
              </a:spcAft>
              <a:buSzPts val="2400"/>
            </a:pPr>
            <a:r>
              <a:rPr lang="en-US" sz="2000" b="1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Implementation:</a:t>
            </a:r>
          </a:p>
          <a:p>
            <a:pPr marL="76200" lvl="0" algn="l" rtl="0">
              <a:spcBef>
                <a:spcPts val="0"/>
              </a:spcBef>
              <a:spcAft>
                <a:spcPts val="0"/>
              </a:spcAft>
              <a:buSzPts val="2400"/>
            </a:pPr>
            <a:r>
              <a:rPr lang="en-US" sz="20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On top of Apache Storm v1.1.0</a:t>
            </a:r>
          </a:p>
        </p:txBody>
      </p:sp>
      <p:sp>
        <p:nvSpPr>
          <p:cNvPr id="8" name="Google Shape;109;p26">
            <a:extLst>
              <a:ext uri="{FF2B5EF4-FFF2-40B4-BE49-F238E27FC236}">
                <a16:creationId xmlns:a16="http://schemas.microsoft.com/office/drawing/2014/main" id="{2C042BF6-44BA-E848-BDEC-3C8486B0CDBF}"/>
              </a:ext>
            </a:extLst>
          </p:cNvPr>
          <p:cNvSpPr txBox="1"/>
          <p:nvPr/>
        </p:nvSpPr>
        <p:spPr>
          <a:xfrm>
            <a:off x="3926397" y="604211"/>
            <a:ext cx="3882233" cy="8249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lvl="0" algn="l" rtl="0">
              <a:spcBef>
                <a:spcPts val="0"/>
              </a:spcBef>
              <a:spcAft>
                <a:spcPts val="0"/>
              </a:spcAft>
              <a:buSzPts val="2400"/>
            </a:pPr>
            <a:r>
              <a:rPr lang="en-US" sz="2000" b="1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Hardware:</a:t>
            </a:r>
          </a:p>
          <a:p>
            <a:pPr marL="76200" lvl="0" algn="l" rtl="0">
              <a:spcBef>
                <a:spcPts val="0"/>
              </a:spcBef>
              <a:spcAft>
                <a:spcPts val="0"/>
              </a:spcAft>
              <a:buSzPts val="2400"/>
            </a:pPr>
            <a:r>
              <a:rPr lang="en-US" sz="20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Raspberry Pi 3 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C4AAEAAB-93EC-E848-966A-D0E5BCE4A8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21757" y="1053447"/>
            <a:ext cx="274320" cy="274320"/>
          </a:xfrm>
          <a:prstGeom prst="rect">
            <a:avLst/>
          </a:prstGeom>
        </p:spPr>
      </p:pic>
      <p:sp>
        <p:nvSpPr>
          <p:cNvPr id="10" name="Google Shape;109;p26">
            <a:extLst>
              <a:ext uri="{FF2B5EF4-FFF2-40B4-BE49-F238E27FC236}">
                <a16:creationId xmlns:a16="http://schemas.microsoft.com/office/drawing/2014/main" id="{F617A8C9-0BBA-6F41-A5FB-D1BF10F6FCC2}"/>
              </a:ext>
            </a:extLst>
          </p:cNvPr>
          <p:cNvSpPr txBox="1"/>
          <p:nvPr/>
        </p:nvSpPr>
        <p:spPr>
          <a:xfrm>
            <a:off x="44165" y="1322600"/>
            <a:ext cx="3930526" cy="8249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lvl="0" algn="l" rtl="0">
              <a:spcBef>
                <a:spcPts val="0"/>
              </a:spcBef>
              <a:spcAft>
                <a:spcPts val="0"/>
              </a:spcAft>
              <a:buSzPts val="2400"/>
            </a:pPr>
            <a:r>
              <a:rPr lang="en-US" sz="2000" b="1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Baseline:</a:t>
            </a:r>
          </a:p>
          <a:p>
            <a:pPr marL="76200" lvl="0" algn="l" rtl="0">
              <a:spcBef>
                <a:spcPts val="0"/>
              </a:spcBef>
              <a:spcAft>
                <a:spcPts val="0"/>
              </a:spcAft>
              <a:buSzPts val="2400"/>
            </a:pPr>
            <a:r>
              <a:rPr lang="en-US" sz="20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OWPOA baseline – Apache Storm</a:t>
            </a:r>
          </a:p>
        </p:txBody>
      </p:sp>
      <p:sp>
        <p:nvSpPr>
          <p:cNvPr id="12" name="Google Shape;109;p26">
            <a:extLst>
              <a:ext uri="{FF2B5EF4-FFF2-40B4-BE49-F238E27FC236}">
                <a16:creationId xmlns:a16="http://schemas.microsoft.com/office/drawing/2014/main" id="{E8B6705F-12CF-AD4D-82B6-04FE48088E81}"/>
              </a:ext>
            </a:extLst>
          </p:cNvPr>
          <p:cNvSpPr txBox="1"/>
          <p:nvPr/>
        </p:nvSpPr>
        <p:spPr>
          <a:xfrm>
            <a:off x="3926397" y="1322600"/>
            <a:ext cx="5110397" cy="8249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lvl="0" algn="l" rtl="0">
              <a:spcBef>
                <a:spcPts val="0"/>
              </a:spcBef>
              <a:spcAft>
                <a:spcPts val="0"/>
              </a:spcAft>
              <a:buSzPts val="2400"/>
            </a:pPr>
            <a:r>
              <a:rPr lang="en-US" sz="2000" b="1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Schedulers:</a:t>
            </a:r>
          </a:p>
          <a:p>
            <a:pPr marL="76200" lvl="0" algn="l" rtl="0">
              <a:spcBef>
                <a:spcPts val="0"/>
              </a:spcBef>
              <a:spcAft>
                <a:spcPts val="0"/>
              </a:spcAft>
              <a:buSzPts val="2400"/>
            </a:pPr>
            <a:r>
              <a:rPr lang="en-US" sz="20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- Random        - Min-Memory        - Min-Latency</a:t>
            </a:r>
          </a:p>
        </p:txBody>
      </p:sp>
      <p:sp>
        <p:nvSpPr>
          <p:cNvPr id="16" name="Google Shape;109;p26">
            <a:extLst>
              <a:ext uri="{FF2B5EF4-FFF2-40B4-BE49-F238E27FC236}">
                <a16:creationId xmlns:a16="http://schemas.microsoft.com/office/drawing/2014/main" id="{68BE470C-F8BF-074B-9863-3F0E8987A8D0}"/>
              </a:ext>
            </a:extLst>
          </p:cNvPr>
          <p:cNvSpPr txBox="1"/>
          <p:nvPr/>
        </p:nvSpPr>
        <p:spPr>
          <a:xfrm>
            <a:off x="44164" y="2076675"/>
            <a:ext cx="8992630" cy="757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lvl="0" algn="l" rtl="0">
              <a:spcBef>
                <a:spcPts val="0"/>
              </a:spcBef>
              <a:spcAft>
                <a:spcPts val="0"/>
              </a:spcAft>
              <a:buSzPts val="2400"/>
            </a:pPr>
            <a:r>
              <a:rPr lang="en-US" sz="2000" b="1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Experiment Setup:</a:t>
            </a:r>
          </a:p>
          <a:p>
            <a:pPr marL="76200" lvl="0" algn="l" rtl="0">
              <a:spcBef>
                <a:spcPts val="0"/>
              </a:spcBef>
              <a:spcAft>
                <a:spcPts val="0"/>
              </a:spcAft>
              <a:buSzPts val="2400"/>
            </a:pPr>
            <a:r>
              <a:rPr lang="en-US" sz="20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Focus on a single </a:t>
            </a:r>
            <a:r>
              <a:rPr lang="en-US" sz="2000" dirty="0" err="1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raspbi</a:t>
            </a:r>
            <a:r>
              <a:rPr lang="en-US" sz="20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		     4 cores </a:t>
            </a:r>
            <a:r>
              <a:rPr lang="en-US" sz="20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Wingdings" pitchFamily="2" charset="2"/>
              </a:rPr>
              <a:t>--&gt; a pool of 4 worker threads</a:t>
            </a:r>
            <a:endParaRPr lang="en-US" sz="2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19100" lvl="0" indent="-342900" algn="l" rtl="0">
              <a:spcBef>
                <a:spcPts val="0"/>
              </a:spcBef>
              <a:spcAft>
                <a:spcPts val="0"/>
              </a:spcAft>
              <a:buSzPts val="2400"/>
              <a:buFontTx/>
              <a:buChar char="-"/>
            </a:pPr>
            <a:endParaRPr lang="en-US" sz="2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109;p26">
            <a:extLst>
              <a:ext uri="{FF2B5EF4-FFF2-40B4-BE49-F238E27FC236}">
                <a16:creationId xmlns:a16="http://schemas.microsoft.com/office/drawing/2014/main" id="{75974010-AFF7-E341-9486-7E0F49B95004}"/>
              </a:ext>
            </a:extLst>
          </p:cNvPr>
          <p:cNvSpPr txBox="1"/>
          <p:nvPr/>
        </p:nvSpPr>
        <p:spPr>
          <a:xfrm>
            <a:off x="44164" y="2972343"/>
            <a:ext cx="4029921" cy="1061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lvl="0" algn="l" rtl="0">
              <a:spcBef>
                <a:spcPts val="0"/>
              </a:spcBef>
              <a:spcAft>
                <a:spcPts val="0"/>
              </a:spcAft>
              <a:buSzPts val="2400"/>
            </a:pPr>
            <a:r>
              <a:rPr lang="en-US" sz="2000" b="1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Benchmarks:</a:t>
            </a:r>
          </a:p>
          <a:p>
            <a:pPr marL="76200" lvl="0" algn="l" rtl="0">
              <a:spcBef>
                <a:spcPts val="0"/>
              </a:spcBef>
              <a:spcAft>
                <a:spcPts val="0"/>
              </a:spcAft>
              <a:buSzPts val="2400"/>
            </a:pPr>
            <a:r>
              <a:rPr lang="en-US" sz="2000" dirty="0" err="1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RIoTBench</a:t>
            </a:r>
            <a:r>
              <a:rPr lang="en-US" sz="20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-  a real-time IoT stream processing benchmark for Storm.</a:t>
            </a:r>
          </a:p>
        </p:txBody>
      </p:sp>
      <p:sp>
        <p:nvSpPr>
          <p:cNvPr id="14" name="Google Shape;109;p26">
            <a:extLst>
              <a:ext uri="{FF2B5EF4-FFF2-40B4-BE49-F238E27FC236}">
                <a16:creationId xmlns:a16="http://schemas.microsoft.com/office/drawing/2014/main" id="{1D4A0040-4E19-A64E-A442-DFCF325A12EB}"/>
              </a:ext>
            </a:extLst>
          </p:cNvPr>
          <p:cNvSpPr txBox="1"/>
          <p:nvPr/>
        </p:nvSpPr>
        <p:spPr>
          <a:xfrm>
            <a:off x="44164" y="4034119"/>
            <a:ext cx="4029921" cy="1061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lvl="0" algn="l" rtl="0">
              <a:spcBef>
                <a:spcPts val="0"/>
              </a:spcBef>
              <a:spcAft>
                <a:spcPts val="0"/>
              </a:spcAft>
              <a:buSzPts val="2400"/>
            </a:pPr>
            <a:r>
              <a:rPr lang="en-US" sz="2000" b="1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Metrics:</a:t>
            </a:r>
          </a:p>
          <a:p>
            <a:pPr marL="76200" lvl="0" algn="l" rtl="0">
              <a:spcBef>
                <a:spcPts val="0"/>
              </a:spcBef>
              <a:spcAft>
                <a:spcPts val="0"/>
              </a:spcAft>
              <a:buSzPts val="2400"/>
            </a:pPr>
            <a:r>
              <a:rPr lang="en-US" sz="20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Throughput &amp; Latency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532A4118-9A94-E443-8EEE-B9E26F880387}"/>
              </a:ext>
            </a:extLst>
          </p:cNvPr>
          <p:cNvGrpSpPr/>
          <p:nvPr/>
        </p:nvGrpSpPr>
        <p:grpSpPr>
          <a:xfrm>
            <a:off x="3974691" y="2974044"/>
            <a:ext cx="4773705" cy="1942557"/>
            <a:chOff x="4074459" y="2931462"/>
            <a:chExt cx="4773705" cy="1942557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8065C5E3-0CA4-ED49-9E65-84A60AFCD781}"/>
                </a:ext>
              </a:extLst>
            </p:cNvPr>
            <p:cNvSpPr/>
            <p:nvPr/>
          </p:nvSpPr>
          <p:spPr>
            <a:xfrm>
              <a:off x="4167630" y="3781797"/>
              <a:ext cx="713232" cy="347472"/>
            </a:xfrm>
            <a:prstGeom prst="rect">
              <a:avLst/>
            </a:prstGeom>
            <a:solidFill>
              <a:schemeClr val="accent5">
                <a:lumMod val="8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Source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457C4411-9DD3-874D-B12A-AA8DB9F40CD0}"/>
                </a:ext>
              </a:extLst>
            </p:cNvPr>
            <p:cNvSpPr/>
            <p:nvPr/>
          </p:nvSpPr>
          <p:spPr>
            <a:xfrm>
              <a:off x="5128310" y="3780722"/>
              <a:ext cx="713232" cy="349623"/>
            </a:xfrm>
            <a:prstGeom prst="rect">
              <a:avLst/>
            </a:prstGeom>
            <a:solidFill>
              <a:schemeClr val="accent5">
                <a:lumMod val="8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err="1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SenML</a:t>
              </a:r>
              <a:endParaRPr lang="en-US" sz="1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algn="ctr"/>
              <a:r>
                <a:rPr lang="en-US" sz="12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Parse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013D79F1-F9B9-D340-A146-FB65DB28BA9F}"/>
                </a:ext>
              </a:extLst>
            </p:cNvPr>
            <p:cNvSpPr/>
            <p:nvPr/>
          </p:nvSpPr>
          <p:spPr>
            <a:xfrm>
              <a:off x="6088989" y="3780722"/>
              <a:ext cx="713232" cy="349623"/>
            </a:xfrm>
            <a:prstGeom prst="rect">
              <a:avLst/>
            </a:prstGeom>
            <a:solidFill>
              <a:schemeClr val="accent5">
                <a:lumMod val="8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Linear</a:t>
              </a:r>
            </a:p>
            <a:p>
              <a:pPr algn="ctr"/>
              <a:r>
                <a:rPr lang="en-US" sz="12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Reg.</a:t>
              </a: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5B0FF5D2-FD7E-D043-9D15-800D7F0AD6B1}"/>
                </a:ext>
              </a:extLst>
            </p:cNvPr>
            <p:cNvSpPr/>
            <p:nvPr/>
          </p:nvSpPr>
          <p:spPr>
            <a:xfrm>
              <a:off x="6088989" y="3136339"/>
              <a:ext cx="713232" cy="349623"/>
            </a:xfrm>
            <a:prstGeom prst="rect">
              <a:avLst/>
            </a:prstGeom>
            <a:solidFill>
              <a:schemeClr val="accent5">
                <a:lumMod val="8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Decision Tree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F147DFAE-1FF9-EA4F-9633-36DDAA0354AC}"/>
                </a:ext>
              </a:extLst>
            </p:cNvPr>
            <p:cNvSpPr/>
            <p:nvPr/>
          </p:nvSpPr>
          <p:spPr>
            <a:xfrm>
              <a:off x="6088989" y="4425105"/>
              <a:ext cx="713232" cy="349623"/>
            </a:xfrm>
            <a:prstGeom prst="rect">
              <a:avLst/>
            </a:prstGeom>
            <a:solidFill>
              <a:schemeClr val="accent5">
                <a:lumMod val="8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Average</a:t>
              </a: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53DBC092-F821-B24E-895F-C24003EA768A}"/>
                </a:ext>
              </a:extLst>
            </p:cNvPr>
            <p:cNvSpPr/>
            <p:nvPr/>
          </p:nvSpPr>
          <p:spPr>
            <a:xfrm>
              <a:off x="7049668" y="3780722"/>
              <a:ext cx="713232" cy="349623"/>
            </a:xfrm>
            <a:prstGeom prst="rect">
              <a:avLst/>
            </a:prstGeom>
            <a:solidFill>
              <a:schemeClr val="accent5">
                <a:lumMod val="8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Error</a:t>
              </a:r>
            </a:p>
            <a:p>
              <a:pPr algn="ctr"/>
              <a:r>
                <a:rPr lang="en-US" sz="12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Est.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24052141-7499-6945-B241-C59630B6DAB3}"/>
                </a:ext>
              </a:extLst>
            </p:cNvPr>
            <p:cNvSpPr/>
            <p:nvPr/>
          </p:nvSpPr>
          <p:spPr>
            <a:xfrm>
              <a:off x="8010348" y="3780722"/>
              <a:ext cx="713232" cy="349623"/>
            </a:xfrm>
            <a:prstGeom prst="rect">
              <a:avLst/>
            </a:prstGeom>
            <a:solidFill>
              <a:schemeClr val="accent5">
                <a:lumMod val="8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MQTT</a:t>
              </a:r>
            </a:p>
            <a:p>
              <a:pPr algn="ctr"/>
              <a:r>
                <a:rPr lang="en-US" sz="12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Publish</a:t>
              </a:r>
            </a:p>
          </p:txBody>
        </p: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B3CCA9D2-B0AD-864F-9D71-8A9F75788991}"/>
                </a:ext>
              </a:extLst>
            </p:cNvPr>
            <p:cNvCxnSpPr>
              <a:stCxn id="57" idx="3"/>
              <a:endCxn id="58" idx="1"/>
            </p:cNvCxnSpPr>
            <p:nvPr/>
          </p:nvCxnSpPr>
          <p:spPr>
            <a:xfrm>
              <a:off x="4880862" y="3955533"/>
              <a:ext cx="247448" cy="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BA0F1E26-88D1-A84A-AA41-CAC9010D9D06}"/>
                </a:ext>
              </a:extLst>
            </p:cNvPr>
            <p:cNvCxnSpPr>
              <a:cxnSpLocks/>
              <a:stCxn id="59" idx="1"/>
              <a:endCxn id="58" idx="3"/>
            </p:cNvCxnSpPr>
            <p:nvPr/>
          </p:nvCxnSpPr>
          <p:spPr>
            <a:xfrm flipH="1">
              <a:off x="5841542" y="3955534"/>
              <a:ext cx="247447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72589F2-C423-5248-AD5C-F45D89F38446}"/>
                </a:ext>
              </a:extLst>
            </p:cNvPr>
            <p:cNvCxnSpPr>
              <a:cxnSpLocks/>
              <a:stCxn id="63" idx="0"/>
              <a:endCxn id="60" idx="3"/>
            </p:cNvCxnSpPr>
            <p:nvPr/>
          </p:nvCxnSpPr>
          <p:spPr>
            <a:xfrm flipH="1" flipV="1">
              <a:off x="6802221" y="3311151"/>
              <a:ext cx="1564743" cy="46957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FFE0BE8-B4AC-7743-B5E9-5D5EC3EA7D96}"/>
                </a:ext>
              </a:extLst>
            </p:cNvPr>
            <p:cNvCxnSpPr>
              <a:cxnSpLocks/>
              <a:stCxn id="61" idx="3"/>
              <a:endCxn id="62" idx="1"/>
            </p:cNvCxnSpPr>
            <p:nvPr/>
          </p:nvCxnSpPr>
          <p:spPr>
            <a:xfrm flipV="1">
              <a:off x="6802221" y="3955534"/>
              <a:ext cx="247447" cy="64438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BDE1153D-DC07-8A4C-A1AE-6378674CBC19}"/>
                </a:ext>
              </a:extLst>
            </p:cNvPr>
            <p:cNvCxnSpPr>
              <a:cxnSpLocks/>
              <a:stCxn id="59" idx="3"/>
              <a:endCxn id="62" idx="1"/>
            </p:cNvCxnSpPr>
            <p:nvPr/>
          </p:nvCxnSpPr>
          <p:spPr>
            <a:xfrm>
              <a:off x="6802221" y="3955534"/>
              <a:ext cx="247447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EE57D799-9150-2446-8157-D7FA7F6C9C72}"/>
                </a:ext>
              </a:extLst>
            </p:cNvPr>
            <p:cNvCxnSpPr>
              <a:cxnSpLocks/>
              <a:stCxn id="62" idx="3"/>
              <a:endCxn id="63" idx="1"/>
            </p:cNvCxnSpPr>
            <p:nvPr/>
          </p:nvCxnSpPr>
          <p:spPr>
            <a:xfrm>
              <a:off x="7762900" y="3955534"/>
              <a:ext cx="247448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7BCA3653-7A5D-5A44-B2C9-7BFC6E1E2DEB}"/>
                </a:ext>
              </a:extLst>
            </p:cNvPr>
            <p:cNvCxnSpPr>
              <a:cxnSpLocks/>
              <a:stCxn id="58" idx="3"/>
              <a:endCxn id="61" idx="1"/>
            </p:cNvCxnSpPr>
            <p:nvPr/>
          </p:nvCxnSpPr>
          <p:spPr>
            <a:xfrm>
              <a:off x="5841542" y="3955534"/>
              <a:ext cx="247447" cy="64438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111E7386-CAF6-FD48-AD96-11FC06012FC9}"/>
                </a:ext>
              </a:extLst>
            </p:cNvPr>
            <p:cNvCxnSpPr>
              <a:cxnSpLocks/>
              <a:stCxn id="58" idx="3"/>
              <a:endCxn id="60" idx="1"/>
            </p:cNvCxnSpPr>
            <p:nvPr/>
          </p:nvCxnSpPr>
          <p:spPr>
            <a:xfrm flipV="1">
              <a:off x="5841542" y="3311151"/>
              <a:ext cx="247447" cy="64438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AEF0969D-18E6-7A4A-BA82-05ACE432FAFE}"/>
                </a:ext>
              </a:extLst>
            </p:cNvPr>
            <p:cNvSpPr/>
            <p:nvPr/>
          </p:nvSpPr>
          <p:spPr>
            <a:xfrm>
              <a:off x="5040449" y="3628553"/>
              <a:ext cx="365760" cy="13716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O1</a:t>
              </a: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BE66B58E-4D0E-A347-A0C8-F88AFD7E59FE}"/>
                </a:ext>
              </a:extLst>
            </p:cNvPr>
            <p:cNvSpPr/>
            <p:nvPr/>
          </p:nvSpPr>
          <p:spPr>
            <a:xfrm>
              <a:off x="6014024" y="2972343"/>
              <a:ext cx="365760" cy="13716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O2</a:t>
              </a: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233A18AD-C837-8B4C-AC91-00060AF76C69}"/>
                </a:ext>
              </a:extLst>
            </p:cNvPr>
            <p:cNvSpPr/>
            <p:nvPr/>
          </p:nvSpPr>
          <p:spPr>
            <a:xfrm>
              <a:off x="6014024" y="3628553"/>
              <a:ext cx="365760" cy="13716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O3</a:t>
              </a: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D4A70D4D-7925-0C4E-9B9F-7E4CF06F1D98}"/>
                </a:ext>
              </a:extLst>
            </p:cNvPr>
            <p:cNvSpPr/>
            <p:nvPr/>
          </p:nvSpPr>
          <p:spPr>
            <a:xfrm>
              <a:off x="6966522" y="3628553"/>
              <a:ext cx="365760" cy="13716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O4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5B521306-5783-E940-8880-BEBBD765D374}"/>
                </a:ext>
              </a:extLst>
            </p:cNvPr>
            <p:cNvSpPr/>
            <p:nvPr/>
          </p:nvSpPr>
          <p:spPr>
            <a:xfrm>
              <a:off x="8429799" y="3628553"/>
              <a:ext cx="365760" cy="13716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O6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C11E8ABB-83C6-9645-B6F6-9B2128C7D986}"/>
                </a:ext>
              </a:extLst>
            </p:cNvPr>
            <p:cNvSpPr/>
            <p:nvPr/>
          </p:nvSpPr>
          <p:spPr>
            <a:xfrm>
              <a:off x="6014024" y="4276378"/>
              <a:ext cx="365760" cy="13716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O5</a:t>
              </a: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10F91217-A70B-8E44-9343-17B1D972ABD2}"/>
                </a:ext>
              </a:extLst>
            </p:cNvPr>
            <p:cNvSpPr/>
            <p:nvPr/>
          </p:nvSpPr>
          <p:spPr>
            <a:xfrm>
              <a:off x="4074459" y="2931462"/>
              <a:ext cx="4773705" cy="1942557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2000" b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PRED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94567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" grpId="0"/>
      <p:bldP spid="8" grpId="0"/>
      <p:bldP spid="10" grpId="0"/>
      <p:bldP spid="12" grpId="0"/>
      <p:bldP spid="16" grpId="0"/>
      <p:bldP spid="13" grpId="0"/>
      <p:bldP spid="1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6"/>
          <p:cNvSpPr txBox="1">
            <a:spLocks noGrp="1"/>
          </p:cNvSpPr>
          <p:nvPr>
            <p:ph type="title"/>
          </p:nvPr>
        </p:nvSpPr>
        <p:spPr>
          <a:xfrm>
            <a:off x="1100138" y="96441"/>
            <a:ext cx="8043900" cy="4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Throughput-Latency Performance</a:t>
            </a:r>
            <a:endParaRPr sz="3200" b="1" i="1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A5F7441-0589-E240-BCE2-71491E7BFE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879" y="574941"/>
            <a:ext cx="7315200" cy="3657600"/>
          </a:xfrm>
          <a:prstGeom prst="rect">
            <a:avLst/>
          </a:prstGeom>
        </p:spPr>
      </p:pic>
      <p:sp>
        <p:nvSpPr>
          <p:cNvPr id="18" name="Google Shape;109;p26">
            <a:extLst>
              <a:ext uri="{FF2B5EF4-FFF2-40B4-BE49-F238E27FC236}">
                <a16:creationId xmlns:a16="http://schemas.microsoft.com/office/drawing/2014/main" id="{3D0BBB9C-1EE6-1E45-AC4C-64487F6660DC}"/>
              </a:ext>
            </a:extLst>
          </p:cNvPr>
          <p:cNvSpPr txBox="1"/>
          <p:nvPr/>
        </p:nvSpPr>
        <p:spPr>
          <a:xfrm>
            <a:off x="44164" y="4329879"/>
            <a:ext cx="8992630" cy="293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lvl="0" algn="ctr">
              <a:buSzPts val="2400"/>
            </a:pPr>
            <a:r>
              <a:rPr lang="en-US" sz="20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PRED topology Throughput-Latency</a:t>
            </a:r>
          </a:p>
        </p:txBody>
      </p:sp>
    </p:spTree>
    <p:extLst>
      <p:ext uri="{BB962C8B-B14F-4D97-AF65-F5344CB8AC3E}">
        <p14:creationId xmlns:p14="http://schemas.microsoft.com/office/powerpoint/2010/main" val="12251979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6"/>
          <p:cNvSpPr txBox="1">
            <a:spLocks noGrp="1"/>
          </p:cNvSpPr>
          <p:nvPr>
            <p:ph type="title"/>
          </p:nvPr>
        </p:nvSpPr>
        <p:spPr>
          <a:xfrm>
            <a:off x="1100138" y="96441"/>
            <a:ext cx="8043900" cy="4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Fine-Grained Latency Analysis</a:t>
            </a:r>
            <a:endParaRPr sz="3200" b="1" i="1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09;p26">
            <a:extLst>
              <a:ext uri="{FF2B5EF4-FFF2-40B4-BE49-F238E27FC236}">
                <a16:creationId xmlns:a16="http://schemas.microsoft.com/office/drawing/2014/main" id="{3D0BBB9C-1EE6-1E45-AC4C-64487F6660DC}"/>
              </a:ext>
            </a:extLst>
          </p:cNvPr>
          <p:cNvSpPr txBox="1"/>
          <p:nvPr/>
        </p:nvSpPr>
        <p:spPr>
          <a:xfrm>
            <a:off x="-6703" y="3278081"/>
            <a:ext cx="4667946" cy="293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lvl="0" algn="ctr" rtl="0">
              <a:spcBef>
                <a:spcPts val="0"/>
              </a:spcBef>
              <a:spcAft>
                <a:spcPts val="0"/>
              </a:spcAft>
              <a:buSzPts val="2400"/>
            </a:pPr>
            <a:r>
              <a:rPr lang="en-US" sz="20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PRED Latency break down in </a:t>
            </a:r>
            <a:r>
              <a:rPr lang="en-US" sz="2000" i="1" u="sng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Storm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CCA3F88-4C71-8240-BDCD-4445141DAA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5804" y="484858"/>
            <a:ext cx="5486400" cy="2743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27A69AE-ADD2-464A-B518-12DFEF48CC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15930" y="484858"/>
            <a:ext cx="5486400" cy="2743200"/>
          </a:xfrm>
          <a:prstGeom prst="rect">
            <a:avLst/>
          </a:prstGeom>
        </p:spPr>
      </p:pic>
      <p:sp>
        <p:nvSpPr>
          <p:cNvPr id="9" name="Google Shape;109;p26">
            <a:extLst>
              <a:ext uri="{FF2B5EF4-FFF2-40B4-BE49-F238E27FC236}">
                <a16:creationId xmlns:a16="http://schemas.microsoft.com/office/drawing/2014/main" id="{699E64FB-BC37-4E40-B6AE-D10C06352420}"/>
              </a:ext>
            </a:extLst>
          </p:cNvPr>
          <p:cNvSpPr txBox="1"/>
          <p:nvPr/>
        </p:nvSpPr>
        <p:spPr>
          <a:xfrm>
            <a:off x="4465031" y="3278081"/>
            <a:ext cx="4667946" cy="293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lvl="0" algn="ctr" rtl="0">
              <a:spcBef>
                <a:spcPts val="0"/>
              </a:spcBef>
              <a:spcAft>
                <a:spcPts val="0"/>
              </a:spcAft>
              <a:buSzPts val="2400"/>
            </a:pPr>
            <a:r>
              <a:rPr lang="en-US" sz="20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PRED Latency break down in </a:t>
            </a:r>
            <a:r>
              <a:rPr lang="en-US" sz="2000" i="1" u="sng" dirty="0" err="1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EdgeWise</a:t>
            </a:r>
            <a:endParaRPr lang="en-US" sz="2000" i="1" u="sng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09;p26">
            <a:extLst>
              <a:ext uri="{FF2B5EF4-FFF2-40B4-BE49-F238E27FC236}">
                <a16:creationId xmlns:a16="http://schemas.microsoft.com/office/drawing/2014/main" id="{ADD7DE26-84EB-7348-9FAC-797A7ECBF976}"/>
              </a:ext>
            </a:extLst>
          </p:cNvPr>
          <p:cNvSpPr txBox="1"/>
          <p:nvPr/>
        </p:nvSpPr>
        <p:spPr>
          <a:xfrm>
            <a:off x="44164" y="3758090"/>
            <a:ext cx="8992630" cy="1161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lvl="0" algn="l" rtl="0">
              <a:spcBef>
                <a:spcPts val="0"/>
              </a:spcBef>
              <a:spcAft>
                <a:spcPts val="0"/>
              </a:spcAft>
              <a:buSzPts val="2400"/>
            </a:pPr>
            <a:r>
              <a:rPr lang="en-US" sz="2000" b="1" dirty="0">
                <a:latin typeface="Calibri"/>
                <a:ea typeface="Calibri"/>
                <a:cs typeface="Calibri"/>
                <a:sym typeface="Calibri"/>
              </a:rPr>
              <a:t>Conclusion 2:</a:t>
            </a:r>
          </a:p>
          <a:p>
            <a:pPr marL="76200" lvl="0" algn="l" rtl="0">
              <a:spcBef>
                <a:spcPts val="0"/>
              </a:spcBef>
              <a:spcAft>
                <a:spcPts val="0"/>
              </a:spcAft>
              <a:buSzPts val="2400"/>
            </a:pPr>
            <a:r>
              <a:rPr lang="en-US" sz="2000" i="1" dirty="0">
                <a:latin typeface="Calibri"/>
                <a:ea typeface="Calibri"/>
                <a:cs typeface="Calibri"/>
                <a:sym typeface="Calibri"/>
              </a:rPr>
              <a:t>A data waits longer in the queues of heavier operations, and crucially the growth in wait time is non-linear.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403FB26-1B52-1A43-9141-CE2593425BC7}"/>
              </a:ext>
            </a:extLst>
          </p:cNvPr>
          <p:cNvSpPr/>
          <p:nvPr/>
        </p:nvSpPr>
        <p:spPr>
          <a:xfrm>
            <a:off x="1014683" y="688345"/>
            <a:ext cx="383812" cy="213217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en-US" sz="2200" b="1" i="1" u="sng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DF3F1B1-EFA6-A247-8BA0-21C306B76E3E}"/>
              </a:ext>
            </a:extLst>
          </p:cNvPr>
          <p:cNvSpPr/>
          <p:nvPr/>
        </p:nvSpPr>
        <p:spPr>
          <a:xfrm>
            <a:off x="5486417" y="688343"/>
            <a:ext cx="242030" cy="21321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en-US" sz="2200" b="1" i="1" u="sng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96C2A89-E8F8-1648-911B-5948BF1C5596}"/>
              </a:ext>
            </a:extLst>
          </p:cNvPr>
          <p:cNvSpPr/>
          <p:nvPr/>
        </p:nvSpPr>
        <p:spPr>
          <a:xfrm>
            <a:off x="6071021" y="1953187"/>
            <a:ext cx="242030" cy="8673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en-US" sz="2200" b="1" i="1" u="sng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D91CDB6-820A-F84D-B1F1-C6A91E8C7A2E}"/>
              </a:ext>
            </a:extLst>
          </p:cNvPr>
          <p:cNvSpPr/>
          <p:nvPr/>
        </p:nvSpPr>
        <p:spPr>
          <a:xfrm>
            <a:off x="1591355" y="1953187"/>
            <a:ext cx="242030" cy="8673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en-US" sz="2200" b="1" i="1" u="sng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6B4FD70-DF31-1C4D-AE07-587DF3866116}"/>
              </a:ext>
            </a:extLst>
          </p:cNvPr>
          <p:cNvSpPr/>
          <p:nvPr/>
        </p:nvSpPr>
        <p:spPr>
          <a:xfrm>
            <a:off x="6644907" y="1953187"/>
            <a:ext cx="242030" cy="8673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en-US" sz="2200" b="1" i="1" u="sng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B79F784-0E9F-C241-9C8D-8CD489B1FB4B}"/>
              </a:ext>
            </a:extLst>
          </p:cNvPr>
          <p:cNvSpPr/>
          <p:nvPr/>
        </p:nvSpPr>
        <p:spPr>
          <a:xfrm>
            <a:off x="7218864" y="1953187"/>
            <a:ext cx="242030" cy="8673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en-US" sz="2200" b="1" i="1" u="sng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B776424-3A31-374A-A2CB-57042B15528A}"/>
              </a:ext>
            </a:extLst>
          </p:cNvPr>
          <p:cNvSpPr/>
          <p:nvPr/>
        </p:nvSpPr>
        <p:spPr>
          <a:xfrm>
            <a:off x="7786097" y="1953187"/>
            <a:ext cx="242030" cy="8673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en-US" sz="2200" b="1" i="1" u="sng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F95083C-05BB-ED4C-8DA1-7D8E463F0CA3}"/>
              </a:ext>
            </a:extLst>
          </p:cNvPr>
          <p:cNvSpPr/>
          <p:nvPr/>
        </p:nvSpPr>
        <p:spPr>
          <a:xfrm>
            <a:off x="2166831" y="1953187"/>
            <a:ext cx="242030" cy="8673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en-US" sz="2200" b="1" i="1" u="sng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DD98200-3778-1247-8852-21E14E0EBC84}"/>
              </a:ext>
            </a:extLst>
          </p:cNvPr>
          <p:cNvSpPr/>
          <p:nvPr/>
        </p:nvSpPr>
        <p:spPr>
          <a:xfrm>
            <a:off x="2746603" y="1953187"/>
            <a:ext cx="242030" cy="8673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en-US" sz="2200" b="1" i="1" u="sng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06CD740-252B-FA42-856F-48387EFE00A5}"/>
              </a:ext>
            </a:extLst>
          </p:cNvPr>
          <p:cNvSpPr/>
          <p:nvPr/>
        </p:nvSpPr>
        <p:spPr>
          <a:xfrm>
            <a:off x="3323729" y="1953187"/>
            <a:ext cx="242030" cy="8673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en-US" sz="2200" b="1" i="1" u="sng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200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8" grpId="0" animBg="1"/>
      <p:bldP spid="8" grpId="1" animBg="1"/>
      <p:bldP spid="10" grpId="0" animBg="1"/>
      <p:bldP spid="10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7" grpId="0" animBg="1"/>
      <p:bldP spid="17" grpId="1" animBg="1"/>
      <p:bldP spid="19" grpId="0" animBg="1"/>
      <p:bldP spid="19" grpId="1" animBg="1"/>
      <p:bldP spid="2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6"/>
          <p:cNvSpPr txBox="1">
            <a:spLocks noGrp="1"/>
          </p:cNvSpPr>
          <p:nvPr>
            <p:ph type="title"/>
          </p:nvPr>
        </p:nvSpPr>
        <p:spPr>
          <a:xfrm>
            <a:off x="1100138" y="96441"/>
            <a:ext cx="8043900" cy="4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Conclusion</a:t>
            </a:r>
            <a:endParaRPr sz="3200" b="1" i="1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109;p26">
            <a:extLst>
              <a:ext uri="{FF2B5EF4-FFF2-40B4-BE49-F238E27FC236}">
                <a16:creationId xmlns:a16="http://schemas.microsoft.com/office/drawing/2014/main" id="{58CFAF75-3A2B-794A-83D3-7BD1025AC00C}"/>
              </a:ext>
            </a:extLst>
          </p:cNvPr>
          <p:cNvSpPr txBox="1"/>
          <p:nvPr/>
        </p:nvSpPr>
        <p:spPr>
          <a:xfrm>
            <a:off x="44164" y="672898"/>
            <a:ext cx="8992630" cy="3361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191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Study existing SPEs and discuss their limitations in the Edge</a:t>
            </a:r>
          </a:p>
          <a:p>
            <a:pPr marL="4191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EdgeWise</a:t>
            </a:r>
            <a:endParaRPr lang="en-US" sz="2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620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</a:pPr>
            <a:r>
              <a:rPr lang="en-US" sz="20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	-- a fixed-size worker pool 	</a:t>
            </a:r>
          </a:p>
          <a:p>
            <a:pPr marL="76200" lvl="0">
              <a:lnSpc>
                <a:spcPct val="150000"/>
              </a:lnSpc>
              <a:buSzPts val="2400"/>
            </a:pPr>
            <a:r>
              <a:rPr lang="en-US" sz="20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	-- an congestion-aware scheduler</a:t>
            </a:r>
          </a:p>
          <a:p>
            <a:pPr marL="7620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</a:pPr>
            <a:r>
              <a:rPr lang="en-US" sz="20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	-- a lost lesson of operation scheduling</a:t>
            </a:r>
          </a:p>
          <a:p>
            <a:pPr marL="4191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Performance analysis of the congestion-aware scheduler using Queueing </a:t>
            </a:r>
            <a:r>
              <a:rPr lang="en-US" sz="2000" dirty="0" err="1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Thoery</a:t>
            </a:r>
            <a:endParaRPr lang="en-US" sz="2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191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Up to 3x improvement in throughput while keeping latency low</a:t>
            </a:r>
          </a:p>
        </p:txBody>
      </p:sp>
      <p:sp>
        <p:nvSpPr>
          <p:cNvPr id="4" name="Google Shape;109;p26">
            <a:extLst>
              <a:ext uri="{FF2B5EF4-FFF2-40B4-BE49-F238E27FC236}">
                <a16:creationId xmlns:a16="http://schemas.microsoft.com/office/drawing/2014/main" id="{09C53F34-BEA4-D04E-8B05-DCB74C94F6C9}"/>
              </a:ext>
            </a:extLst>
          </p:cNvPr>
          <p:cNvSpPr txBox="1"/>
          <p:nvPr/>
        </p:nvSpPr>
        <p:spPr>
          <a:xfrm>
            <a:off x="44164" y="4094641"/>
            <a:ext cx="8992630" cy="97277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lvl="0" algn="ctr" rtl="0">
              <a:spcBef>
                <a:spcPts val="0"/>
              </a:spcBef>
              <a:spcAft>
                <a:spcPts val="0"/>
              </a:spcAft>
              <a:buSzPts val="2400"/>
            </a:pPr>
            <a:r>
              <a:rPr lang="en-US" sz="3400" i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Thank you for listening!</a:t>
            </a:r>
          </a:p>
          <a:p>
            <a:pPr marL="76200" lvl="0" algn="ctr" rtl="0">
              <a:spcBef>
                <a:spcPts val="0"/>
              </a:spcBef>
              <a:spcAft>
                <a:spcPts val="0"/>
              </a:spcAft>
              <a:buSzPts val="2400"/>
            </a:pPr>
            <a:r>
              <a:rPr lang="en-US" sz="2000" i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I am waiting for your questions!</a:t>
            </a:r>
          </a:p>
        </p:txBody>
      </p:sp>
    </p:spTree>
    <p:extLst>
      <p:ext uri="{BB962C8B-B14F-4D97-AF65-F5344CB8AC3E}">
        <p14:creationId xmlns:p14="http://schemas.microsoft.com/office/powerpoint/2010/main" val="3881269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5"/>
          <p:cNvSpPr/>
          <p:nvPr/>
        </p:nvSpPr>
        <p:spPr>
          <a:xfrm>
            <a:off x="0" y="1825676"/>
            <a:ext cx="9144000" cy="16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oto Sans Symbols"/>
              <a:buNone/>
            </a:pPr>
            <a:r>
              <a:rPr lang="en-US" sz="36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Backup Slides</a:t>
            </a:r>
            <a:endParaRPr sz="3600" i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37352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6"/>
          <p:cNvSpPr txBox="1">
            <a:spLocks noGrp="1"/>
          </p:cNvSpPr>
          <p:nvPr>
            <p:ph type="title"/>
          </p:nvPr>
        </p:nvSpPr>
        <p:spPr>
          <a:xfrm>
            <a:off x="1100138" y="96441"/>
            <a:ext cx="8043900" cy="4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Problem</a:t>
            </a:r>
            <a:endParaRPr sz="3200" b="1" i="1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109;p26">
            <a:extLst>
              <a:ext uri="{FF2B5EF4-FFF2-40B4-BE49-F238E27FC236}">
                <a16:creationId xmlns:a16="http://schemas.microsoft.com/office/drawing/2014/main" id="{58CFAF75-3A2B-794A-83D3-7BD1025AC00C}"/>
              </a:ext>
            </a:extLst>
          </p:cNvPr>
          <p:cNvSpPr txBox="1"/>
          <p:nvPr/>
        </p:nvSpPr>
        <p:spPr>
          <a:xfrm>
            <a:off x="44164" y="605658"/>
            <a:ext cx="7560811" cy="4246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lvl="0" algn="l" rtl="0">
              <a:spcBef>
                <a:spcPts val="0"/>
              </a:spcBef>
              <a:spcAft>
                <a:spcPts val="0"/>
              </a:spcAft>
              <a:buSzPts val="2400"/>
            </a:pP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Existing </a:t>
            </a:r>
            <a:r>
              <a:rPr lang="en-US" sz="2000" b="1" i="1" u="sng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OWPOA SPEs</a:t>
            </a: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 are not suitable for the Edge Setting! </a:t>
            </a:r>
          </a:p>
        </p:txBody>
      </p:sp>
      <p:sp>
        <p:nvSpPr>
          <p:cNvPr id="85" name="Google Shape;109;p26">
            <a:extLst>
              <a:ext uri="{FF2B5EF4-FFF2-40B4-BE49-F238E27FC236}">
                <a16:creationId xmlns:a16="http://schemas.microsoft.com/office/drawing/2014/main" id="{BFFA56CB-33EF-3C48-BD74-9D8BFEBFCAA1}"/>
              </a:ext>
            </a:extLst>
          </p:cNvPr>
          <p:cNvSpPr txBox="1"/>
          <p:nvPr/>
        </p:nvSpPr>
        <p:spPr>
          <a:xfrm>
            <a:off x="44163" y="1154460"/>
            <a:ext cx="8397938" cy="4246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lvl="0">
              <a:buSzPts val="2400"/>
            </a:pP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   ___Scalable          ___Multiplexed           ___Latency          ___No Backpressure		</a:t>
            </a:r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0CA57A8B-DFE7-6C41-BB9D-54BDF853C2D6}"/>
              </a:ext>
            </a:extLst>
          </p:cNvPr>
          <p:cNvGrpSpPr/>
          <p:nvPr/>
        </p:nvGrpSpPr>
        <p:grpSpPr>
          <a:xfrm>
            <a:off x="2151734" y="2595829"/>
            <a:ext cx="4043964" cy="1200238"/>
            <a:chOff x="4547204" y="734832"/>
            <a:chExt cx="4043964" cy="1200238"/>
          </a:xfrm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568D0AA5-1543-0945-B4D2-62FA2217FFAA}"/>
                </a:ext>
              </a:extLst>
            </p:cNvPr>
            <p:cNvSpPr/>
            <p:nvPr/>
          </p:nvSpPr>
          <p:spPr>
            <a:xfrm>
              <a:off x="4547204" y="734832"/>
              <a:ext cx="4043964" cy="1200238"/>
            </a:xfrm>
            <a:prstGeom prst="rect">
              <a:avLst/>
            </a:prstGeom>
            <a:ln>
              <a:solidFill>
                <a:srgbClr val="00B0F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en-US" sz="2200" b="1" i="1" u="sng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Topology</a:t>
              </a:r>
            </a:p>
          </p:txBody>
        </p:sp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C65E251A-FB4F-984F-8FFB-820A0A9594F8}"/>
                </a:ext>
              </a:extLst>
            </p:cNvPr>
            <p:cNvGrpSpPr/>
            <p:nvPr/>
          </p:nvGrpSpPr>
          <p:grpSpPr>
            <a:xfrm>
              <a:off x="5797579" y="880001"/>
              <a:ext cx="2700499" cy="904388"/>
              <a:chOff x="3041407" y="3167814"/>
              <a:chExt cx="2700499" cy="904388"/>
            </a:xfrm>
          </p:grpSpPr>
          <p:cxnSp>
            <p:nvCxnSpPr>
              <p:cNvPr id="89" name="Straight Arrow Connector 88">
                <a:extLst>
                  <a:ext uri="{FF2B5EF4-FFF2-40B4-BE49-F238E27FC236}">
                    <a16:creationId xmlns:a16="http://schemas.microsoft.com/office/drawing/2014/main" id="{3CF1426B-60FB-F44F-A00C-E9301C234133}"/>
                  </a:ext>
                </a:extLst>
              </p:cNvPr>
              <p:cNvCxnSpPr>
                <a:cxnSpLocks/>
                <a:stCxn id="95" idx="4"/>
                <a:endCxn id="97" idx="6"/>
              </p:cNvCxnSpPr>
              <p:nvPr/>
            </p:nvCxnSpPr>
            <p:spPr>
              <a:xfrm flipH="1">
                <a:off x="3929359" y="3442134"/>
                <a:ext cx="436542" cy="443136"/>
              </a:xfrm>
              <a:prstGeom prst="straightConnector1">
                <a:avLst/>
              </a:prstGeom>
              <a:ln w="31750">
                <a:solidFill>
                  <a:schemeClr val="tx1"/>
                </a:solidFill>
                <a:headEnd type="none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90" name="Group 89">
                <a:extLst>
                  <a:ext uri="{FF2B5EF4-FFF2-40B4-BE49-F238E27FC236}">
                    <a16:creationId xmlns:a16="http://schemas.microsoft.com/office/drawing/2014/main" id="{01984F03-064B-8A4D-8FD4-A96F28F6D53A}"/>
                  </a:ext>
                </a:extLst>
              </p:cNvPr>
              <p:cNvGrpSpPr/>
              <p:nvPr/>
            </p:nvGrpSpPr>
            <p:grpSpPr>
              <a:xfrm>
                <a:off x="3041407" y="3167814"/>
                <a:ext cx="2700499" cy="904388"/>
                <a:chOff x="3041407" y="3167814"/>
                <a:chExt cx="2700499" cy="904388"/>
              </a:xfrm>
            </p:grpSpPr>
            <p:sp>
              <p:nvSpPr>
                <p:cNvPr id="91" name="Rectangle 90">
                  <a:extLst>
                    <a:ext uri="{FF2B5EF4-FFF2-40B4-BE49-F238E27FC236}">
                      <a16:creationId xmlns:a16="http://schemas.microsoft.com/office/drawing/2014/main" id="{B07CC310-166E-E343-8D07-A5FC895FF7BE}"/>
                    </a:ext>
                  </a:extLst>
                </p:cNvPr>
                <p:cNvSpPr/>
                <p:nvPr/>
              </p:nvSpPr>
              <p:spPr>
                <a:xfrm>
                  <a:off x="3081337" y="3167814"/>
                  <a:ext cx="274320" cy="274320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92" name="Diamond 91">
                  <a:extLst>
                    <a:ext uri="{FF2B5EF4-FFF2-40B4-BE49-F238E27FC236}">
                      <a16:creationId xmlns:a16="http://schemas.microsoft.com/office/drawing/2014/main" id="{A2AE425C-E323-004D-9AE4-7803872FCD05}"/>
                    </a:ext>
                  </a:extLst>
                </p:cNvPr>
                <p:cNvSpPr/>
                <p:nvPr/>
              </p:nvSpPr>
              <p:spPr>
                <a:xfrm>
                  <a:off x="3041407" y="3706442"/>
                  <a:ext cx="365760" cy="365760"/>
                </a:xfrm>
                <a:prstGeom prst="diamond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93" name="Oval 92">
                  <a:extLst>
                    <a:ext uri="{FF2B5EF4-FFF2-40B4-BE49-F238E27FC236}">
                      <a16:creationId xmlns:a16="http://schemas.microsoft.com/office/drawing/2014/main" id="{39551BF2-5754-D64D-8519-D1DE9C12C223}"/>
                    </a:ext>
                  </a:extLst>
                </p:cNvPr>
                <p:cNvSpPr/>
                <p:nvPr/>
              </p:nvSpPr>
              <p:spPr>
                <a:xfrm>
                  <a:off x="3655039" y="3167814"/>
                  <a:ext cx="274320" cy="27432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0</a:t>
                  </a:r>
                </a:p>
              </p:txBody>
            </p:sp>
            <p:sp>
              <p:nvSpPr>
                <p:cNvPr id="94" name="Diamond 93">
                  <a:extLst>
                    <a:ext uri="{FF2B5EF4-FFF2-40B4-BE49-F238E27FC236}">
                      <a16:creationId xmlns:a16="http://schemas.microsoft.com/office/drawing/2014/main" id="{5C082C3A-FF85-E14E-ACCA-5A95D0954C7C}"/>
                    </a:ext>
                  </a:extLst>
                </p:cNvPr>
                <p:cNvSpPr/>
                <p:nvPr/>
              </p:nvSpPr>
              <p:spPr>
                <a:xfrm>
                  <a:off x="5376146" y="3448714"/>
                  <a:ext cx="365760" cy="365760"/>
                </a:xfrm>
                <a:prstGeom prst="diamond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95" name="Oval 94">
                  <a:extLst>
                    <a:ext uri="{FF2B5EF4-FFF2-40B4-BE49-F238E27FC236}">
                      <a16:creationId xmlns:a16="http://schemas.microsoft.com/office/drawing/2014/main" id="{C9ED78D2-BC87-6443-A0AC-DC953772199F}"/>
                    </a:ext>
                  </a:extLst>
                </p:cNvPr>
                <p:cNvSpPr/>
                <p:nvPr/>
              </p:nvSpPr>
              <p:spPr>
                <a:xfrm>
                  <a:off x="4228741" y="3167814"/>
                  <a:ext cx="274320" cy="27432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1</a:t>
                  </a:r>
                </a:p>
              </p:txBody>
            </p:sp>
            <p:sp>
              <p:nvSpPr>
                <p:cNvPr id="97" name="Oval 96">
                  <a:extLst>
                    <a:ext uri="{FF2B5EF4-FFF2-40B4-BE49-F238E27FC236}">
                      <a16:creationId xmlns:a16="http://schemas.microsoft.com/office/drawing/2014/main" id="{6EDE2A4A-CA55-7849-ADF6-F0A80BB4DDD0}"/>
                    </a:ext>
                  </a:extLst>
                </p:cNvPr>
                <p:cNvSpPr/>
                <p:nvPr/>
              </p:nvSpPr>
              <p:spPr>
                <a:xfrm>
                  <a:off x="3655039" y="3748110"/>
                  <a:ext cx="274320" cy="27432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3</a:t>
                  </a:r>
                </a:p>
              </p:txBody>
            </p:sp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A69ACA29-7280-B848-B6BD-5A34DF367D94}"/>
                    </a:ext>
                  </a:extLst>
                </p:cNvPr>
                <p:cNvSpPr/>
                <p:nvPr/>
              </p:nvSpPr>
              <p:spPr>
                <a:xfrm>
                  <a:off x="4802443" y="3174394"/>
                  <a:ext cx="274320" cy="27432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2</a:t>
                  </a:r>
                </a:p>
              </p:txBody>
            </p:sp>
            <p:cxnSp>
              <p:nvCxnSpPr>
                <p:cNvPr id="103" name="Straight Arrow Connector 102">
                  <a:extLst>
                    <a:ext uri="{FF2B5EF4-FFF2-40B4-BE49-F238E27FC236}">
                      <a16:creationId xmlns:a16="http://schemas.microsoft.com/office/drawing/2014/main" id="{088DB145-FB4D-AE43-A815-B82238CD86F7}"/>
                    </a:ext>
                  </a:extLst>
                </p:cNvPr>
                <p:cNvCxnSpPr>
                  <a:cxnSpLocks/>
                  <a:stCxn id="91" idx="3"/>
                  <a:endCxn id="93" idx="2"/>
                </p:cNvCxnSpPr>
                <p:nvPr/>
              </p:nvCxnSpPr>
              <p:spPr>
                <a:xfrm>
                  <a:off x="3355657" y="3304974"/>
                  <a:ext cx="299382" cy="0"/>
                </a:xfrm>
                <a:prstGeom prst="straightConnector1">
                  <a:avLst/>
                </a:prstGeom>
                <a:ln w="31750">
                  <a:solidFill>
                    <a:schemeClr val="tx1"/>
                  </a:solidFill>
                  <a:headEnd type="none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4" name="Straight Arrow Connector 103">
                  <a:extLst>
                    <a:ext uri="{FF2B5EF4-FFF2-40B4-BE49-F238E27FC236}">
                      <a16:creationId xmlns:a16="http://schemas.microsoft.com/office/drawing/2014/main" id="{6699581A-DF62-6843-84CC-FE495D5DE279}"/>
                    </a:ext>
                  </a:extLst>
                </p:cNvPr>
                <p:cNvCxnSpPr>
                  <a:cxnSpLocks/>
                  <a:endCxn id="95" idx="2"/>
                </p:cNvCxnSpPr>
                <p:nvPr/>
              </p:nvCxnSpPr>
              <p:spPr>
                <a:xfrm>
                  <a:off x="3929359" y="3304974"/>
                  <a:ext cx="299382" cy="0"/>
                </a:xfrm>
                <a:prstGeom prst="straightConnector1">
                  <a:avLst/>
                </a:prstGeom>
                <a:ln w="31750">
                  <a:solidFill>
                    <a:schemeClr val="tx1"/>
                  </a:solidFill>
                  <a:headEnd type="none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5" name="Straight Arrow Connector 104">
                  <a:extLst>
                    <a:ext uri="{FF2B5EF4-FFF2-40B4-BE49-F238E27FC236}">
                      <a16:creationId xmlns:a16="http://schemas.microsoft.com/office/drawing/2014/main" id="{70C2215E-71B7-A84A-AA73-4139A37BB342}"/>
                    </a:ext>
                  </a:extLst>
                </p:cNvPr>
                <p:cNvCxnSpPr>
                  <a:cxnSpLocks/>
                  <a:stCxn id="95" idx="6"/>
                  <a:endCxn id="98" idx="2"/>
                </p:cNvCxnSpPr>
                <p:nvPr/>
              </p:nvCxnSpPr>
              <p:spPr>
                <a:xfrm>
                  <a:off x="4503061" y="3304974"/>
                  <a:ext cx="299382" cy="6580"/>
                </a:xfrm>
                <a:prstGeom prst="straightConnector1">
                  <a:avLst/>
                </a:prstGeom>
                <a:ln w="31750">
                  <a:solidFill>
                    <a:schemeClr val="tx1"/>
                  </a:solidFill>
                  <a:headEnd type="none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" name="Straight Arrow Connector 105">
                  <a:extLst>
                    <a:ext uri="{FF2B5EF4-FFF2-40B4-BE49-F238E27FC236}">
                      <a16:creationId xmlns:a16="http://schemas.microsoft.com/office/drawing/2014/main" id="{91B884C7-886D-1448-BF95-52603DB21E33}"/>
                    </a:ext>
                  </a:extLst>
                </p:cNvPr>
                <p:cNvCxnSpPr>
                  <a:cxnSpLocks/>
                  <a:endCxn id="94" idx="1"/>
                </p:cNvCxnSpPr>
                <p:nvPr/>
              </p:nvCxnSpPr>
              <p:spPr>
                <a:xfrm>
                  <a:off x="5075963" y="3315277"/>
                  <a:ext cx="300183" cy="316317"/>
                </a:xfrm>
                <a:prstGeom prst="straightConnector1">
                  <a:avLst/>
                </a:prstGeom>
                <a:ln w="31750">
                  <a:solidFill>
                    <a:schemeClr val="tx1"/>
                  </a:solidFill>
                  <a:headEnd type="none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" name="Straight Arrow Connector 106">
                  <a:extLst>
                    <a:ext uri="{FF2B5EF4-FFF2-40B4-BE49-F238E27FC236}">
                      <a16:creationId xmlns:a16="http://schemas.microsoft.com/office/drawing/2014/main" id="{9D6B49DF-B5D7-B64D-AB8D-21D23CF003F2}"/>
                    </a:ext>
                  </a:extLst>
                </p:cNvPr>
                <p:cNvCxnSpPr>
                  <a:cxnSpLocks/>
                  <a:stCxn id="97" idx="2"/>
                  <a:endCxn id="92" idx="3"/>
                </p:cNvCxnSpPr>
                <p:nvPr/>
              </p:nvCxnSpPr>
              <p:spPr>
                <a:xfrm flipH="1">
                  <a:off x="3407167" y="3885270"/>
                  <a:ext cx="247872" cy="4052"/>
                </a:xfrm>
                <a:prstGeom prst="straightConnector1">
                  <a:avLst/>
                </a:prstGeom>
                <a:ln w="31750">
                  <a:solidFill>
                    <a:schemeClr val="tx1"/>
                  </a:solidFill>
                  <a:headEnd type="none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109" name="Google Shape;109;p26">
            <a:extLst>
              <a:ext uri="{FF2B5EF4-FFF2-40B4-BE49-F238E27FC236}">
                <a16:creationId xmlns:a16="http://schemas.microsoft.com/office/drawing/2014/main" id="{A3ED2FBA-E93A-9848-AC93-00116304D649}"/>
              </a:ext>
            </a:extLst>
          </p:cNvPr>
          <p:cNvSpPr txBox="1"/>
          <p:nvPr/>
        </p:nvSpPr>
        <p:spPr>
          <a:xfrm>
            <a:off x="172872" y="1981028"/>
            <a:ext cx="7960057" cy="4246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lvl="0">
              <a:buSzPts val="2400"/>
            </a:pP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# of instance of each operation can be assigned during the deployment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BF7E42C6-E0DC-AA41-8C69-CDAE945007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7567" y="1066981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272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" grpId="0"/>
      <p:bldP spid="10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CC44764C-8D6E-F24A-9D2F-4BEE984A9465}"/>
              </a:ext>
            </a:extLst>
          </p:cNvPr>
          <p:cNvSpPr/>
          <p:nvPr/>
        </p:nvSpPr>
        <p:spPr>
          <a:xfrm>
            <a:off x="881893" y="2373073"/>
            <a:ext cx="1299754" cy="860134"/>
          </a:xfrm>
          <a:prstGeom prst="rect">
            <a:avLst/>
          </a:prstGeom>
          <a:ln>
            <a:solidFill>
              <a:srgbClr val="00B0F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59EC88F2-FD55-1B44-AF17-274C5B592E70}"/>
              </a:ext>
            </a:extLst>
          </p:cNvPr>
          <p:cNvSpPr/>
          <p:nvPr/>
        </p:nvSpPr>
        <p:spPr>
          <a:xfrm>
            <a:off x="2884426" y="2377516"/>
            <a:ext cx="3157663" cy="2552266"/>
          </a:xfrm>
          <a:prstGeom prst="rect">
            <a:avLst/>
          </a:prstGeom>
          <a:ln>
            <a:solidFill>
              <a:srgbClr val="00B0F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2200" b="1" i="1" u="sng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Edge Stream Processing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E4D5C9B6-3242-6744-BD11-1E824AA7A1F5}"/>
              </a:ext>
            </a:extLst>
          </p:cNvPr>
          <p:cNvSpPr/>
          <p:nvPr/>
        </p:nvSpPr>
        <p:spPr>
          <a:xfrm>
            <a:off x="6720830" y="2377516"/>
            <a:ext cx="2032367" cy="2552266"/>
          </a:xfrm>
          <a:prstGeom prst="rect">
            <a:avLst/>
          </a:prstGeom>
          <a:ln>
            <a:solidFill>
              <a:srgbClr val="00B0F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Central Analytics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4D544A91-6571-FE43-B4DC-ECF775EFE877}"/>
              </a:ext>
            </a:extLst>
          </p:cNvPr>
          <p:cNvSpPr/>
          <p:nvPr/>
        </p:nvSpPr>
        <p:spPr>
          <a:xfrm>
            <a:off x="881753" y="4310737"/>
            <a:ext cx="1299754" cy="620486"/>
          </a:xfrm>
          <a:prstGeom prst="rect">
            <a:avLst/>
          </a:prstGeom>
          <a:ln>
            <a:solidFill>
              <a:srgbClr val="00B0F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6D80A62-E97F-FB40-A88C-FB3CFED4AB0E}"/>
              </a:ext>
            </a:extLst>
          </p:cNvPr>
          <p:cNvSpPr/>
          <p:nvPr/>
        </p:nvSpPr>
        <p:spPr>
          <a:xfrm>
            <a:off x="881753" y="3233207"/>
            <a:ext cx="1299754" cy="1097280"/>
          </a:xfrm>
          <a:prstGeom prst="rect">
            <a:avLst/>
          </a:prstGeom>
          <a:ln>
            <a:solidFill>
              <a:srgbClr val="00B0F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8" name="Google Shape;108;p26"/>
          <p:cNvSpPr txBox="1">
            <a:spLocks noGrp="1"/>
          </p:cNvSpPr>
          <p:nvPr>
            <p:ph type="title"/>
          </p:nvPr>
        </p:nvSpPr>
        <p:spPr>
          <a:xfrm>
            <a:off x="1100138" y="96441"/>
            <a:ext cx="8043900" cy="4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Edge</a:t>
            </a:r>
            <a:r>
              <a:rPr lang="zh-CN" altLang="en-US" dirty="0"/>
              <a:t> </a:t>
            </a:r>
            <a:r>
              <a:rPr lang="en-US" altLang="zh-CN" dirty="0"/>
              <a:t>Stream</a:t>
            </a:r>
            <a:r>
              <a:rPr lang="en" dirty="0"/>
              <a:t> Processing</a:t>
            </a:r>
            <a:endParaRPr sz="3200" b="1" i="1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12AD98EE-D2C1-1142-96F6-E44C9254B6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1429" y="3265864"/>
            <a:ext cx="457200" cy="457200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B59B5A28-5E77-2044-A147-1AC567F91B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1429" y="2710614"/>
            <a:ext cx="457200" cy="45720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80E19206-7192-C44C-BAA7-D9FC96A1F07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51429" y="3821114"/>
            <a:ext cx="457200" cy="457200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3B921796-CD27-E440-9AF1-1EEF68747CD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647572" y="2710614"/>
            <a:ext cx="457200" cy="457200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06EDBE4A-90F5-8341-8094-EEDBE31C7F3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647572" y="3265864"/>
            <a:ext cx="457200" cy="457200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F7FC61CE-71DA-554B-8C6F-16DDAF37C07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647572" y="3821114"/>
            <a:ext cx="457200" cy="457200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42ABDDC8-7C75-D841-9371-ACA364CC5F7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951429" y="4391836"/>
            <a:ext cx="457200" cy="457200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CE579E1A-4CF7-4942-A273-6223702BC7DE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647572" y="4391836"/>
            <a:ext cx="457200" cy="457200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BE2F7D07-62F1-6745-A049-CAABEE093F83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6822615" y="2876160"/>
            <a:ext cx="1828800" cy="1828800"/>
          </a:xfrm>
          <a:prstGeom prst="rect">
            <a:avLst/>
          </a:prstGeom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E25AE2CE-F40F-CE45-A9CF-78AE06EA6852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4232094" y="2932766"/>
            <a:ext cx="457200" cy="457200"/>
          </a:xfrm>
          <a:prstGeom prst="rect">
            <a:avLst/>
          </a:prstGeom>
        </p:spPr>
      </p:pic>
      <p:pic>
        <p:nvPicPr>
          <p:cNvPr id="38" name="Graphic 37">
            <a:extLst>
              <a:ext uri="{FF2B5EF4-FFF2-40B4-BE49-F238E27FC236}">
                <a16:creationId xmlns:a16="http://schemas.microsoft.com/office/drawing/2014/main" id="{F140DB7A-842F-6648-86A0-DCB4E4B825FA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4232094" y="3561960"/>
            <a:ext cx="457200" cy="457200"/>
          </a:xfrm>
          <a:prstGeom prst="rect">
            <a:avLst/>
          </a:prstGeom>
        </p:spPr>
      </p:pic>
      <p:pic>
        <p:nvPicPr>
          <p:cNvPr id="39" name="Graphic 38">
            <a:extLst>
              <a:ext uri="{FF2B5EF4-FFF2-40B4-BE49-F238E27FC236}">
                <a16:creationId xmlns:a16="http://schemas.microsoft.com/office/drawing/2014/main" id="{5912A6A6-3E16-084D-9BF0-966836A1E6EC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4232094" y="4171717"/>
            <a:ext cx="457200" cy="45720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EA861CAB-C35B-9742-B139-C921CE55B493}"/>
              </a:ext>
            </a:extLst>
          </p:cNvPr>
          <p:cNvSpPr txBox="1"/>
          <p:nvPr/>
        </p:nvSpPr>
        <p:spPr>
          <a:xfrm>
            <a:off x="1105618" y="1973683"/>
            <a:ext cx="8595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Things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1E5ADA5-28D2-9A42-A5DC-5CB1C5A86707}"/>
              </a:ext>
            </a:extLst>
          </p:cNvPr>
          <p:cNvSpPr txBox="1"/>
          <p:nvPr/>
        </p:nvSpPr>
        <p:spPr>
          <a:xfrm>
            <a:off x="3844385" y="1973683"/>
            <a:ext cx="12073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Gateways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968B387-1468-FB42-AE20-F23A37D7F204}"/>
              </a:ext>
            </a:extLst>
          </p:cNvPr>
          <p:cNvSpPr txBox="1"/>
          <p:nvPr/>
        </p:nvSpPr>
        <p:spPr>
          <a:xfrm>
            <a:off x="7344918" y="1973683"/>
            <a:ext cx="7841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Cloud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7B97611-210B-674E-A5C8-85C5B66AB471}"/>
              </a:ext>
            </a:extLst>
          </p:cNvPr>
          <p:cNvSpPr txBox="1"/>
          <p:nvPr/>
        </p:nvSpPr>
        <p:spPr>
          <a:xfrm>
            <a:off x="117388" y="3561960"/>
            <a:ext cx="7377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sensors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615A329-3481-9E47-8920-158C1C0709AA}"/>
              </a:ext>
            </a:extLst>
          </p:cNvPr>
          <p:cNvSpPr txBox="1"/>
          <p:nvPr/>
        </p:nvSpPr>
        <p:spPr>
          <a:xfrm>
            <a:off x="9624" y="4343172"/>
            <a:ext cx="8771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actuators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D962C123-D002-074C-A195-33EE6FB378A3}"/>
              </a:ext>
            </a:extLst>
          </p:cNvPr>
          <p:cNvCxnSpPr>
            <a:cxnSpLocks/>
            <a:endCxn id="46" idx="2"/>
          </p:cNvCxnSpPr>
          <p:nvPr/>
        </p:nvCxnSpPr>
        <p:spPr>
          <a:xfrm>
            <a:off x="1531630" y="2373073"/>
            <a:ext cx="0" cy="2558150"/>
          </a:xfrm>
          <a:prstGeom prst="line">
            <a:avLst/>
          </a:prstGeom>
          <a:ln w="254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0057AD89-B9AF-2F4D-9D88-7D1D8F35E54F}"/>
              </a:ext>
            </a:extLst>
          </p:cNvPr>
          <p:cNvSpPr txBox="1"/>
          <p:nvPr/>
        </p:nvSpPr>
        <p:spPr>
          <a:xfrm>
            <a:off x="957995" y="2400355"/>
            <a:ext cx="4443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city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A7BFC8B-D874-DC47-A5F5-56A7A045C542}"/>
              </a:ext>
            </a:extLst>
          </p:cNvPr>
          <p:cNvSpPr txBox="1"/>
          <p:nvPr/>
        </p:nvSpPr>
        <p:spPr>
          <a:xfrm>
            <a:off x="1484696" y="2377671"/>
            <a:ext cx="7697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hospital</a:t>
            </a:r>
          </a:p>
        </p:txBody>
      </p:sp>
      <p:sp>
        <p:nvSpPr>
          <p:cNvPr id="51" name="Left-Right Arrow 50">
            <a:extLst>
              <a:ext uri="{FF2B5EF4-FFF2-40B4-BE49-F238E27FC236}">
                <a16:creationId xmlns:a16="http://schemas.microsoft.com/office/drawing/2014/main" id="{62FC5344-AE5F-F04A-9B30-7A11D3CAE7E7}"/>
              </a:ext>
            </a:extLst>
          </p:cNvPr>
          <p:cNvSpPr/>
          <p:nvPr/>
        </p:nvSpPr>
        <p:spPr>
          <a:xfrm>
            <a:off x="2234833" y="3515509"/>
            <a:ext cx="603082" cy="233608"/>
          </a:xfrm>
          <a:prstGeom prst="leftRight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8" name="Graphic 57">
            <a:extLst>
              <a:ext uri="{FF2B5EF4-FFF2-40B4-BE49-F238E27FC236}">
                <a16:creationId xmlns:a16="http://schemas.microsoft.com/office/drawing/2014/main" id="{A9D45088-B5E5-4143-8B11-1E91571D1232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5051767" y="2932766"/>
            <a:ext cx="457200" cy="4572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id="{6638E052-2E40-BE40-962E-6BE2BC823A01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5051767" y="3561960"/>
            <a:ext cx="457200" cy="457200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id="{738BC56F-4B48-E543-B38C-5E2B139A65C4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5051767" y="4171717"/>
            <a:ext cx="457200" cy="45720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id="{0F669CC1-39BC-594A-B760-487DEA01247A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3383968" y="2932766"/>
            <a:ext cx="457200" cy="4572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id="{178C6F3D-F129-1445-9B3C-D5CECCA0438B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3383968" y="3561960"/>
            <a:ext cx="457200" cy="457200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id="{F3F432B0-0001-4647-B3B4-A6F01B720550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3383968" y="4171717"/>
            <a:ext cx="457200" cy="457200"/>
          </a:xfrm>
          <a:prstGeom prst="rect">
            <a:avLst/>
          </a:prstGeom>
        </p:spPr>
      </p:pic>
      <p:sp>
        <p:nvSpPr>
          <p:cNvPr id="64" name="Left-Right Arrow 63">
            <a:extLst>
              <a:ext uri="{FF2B5EF4-FFF2-40B4-BE49-F238E27FC236}">
                <a16:creationId xmlns:a16="http://schemas.microsoft.com/office/drawing/2014/main" id="{B178CFB0-04D6-194F-8D53-DD4840F12C28}"/>
              </a:ext>
            </a:extLst>
          </p:cNvPr>
          <p:cNvSpPr/>
          <p:nvPr/>
        </p:nvSpPr>
        <p:spPr>
          <a:xfrm>
            <a:off x="6081276" y="3515509"/>
            <a:ext cx="603082" cy="233608"/>
          </a:xfrm>
          <a:prstGeom prst="leftRight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Google Shape;109;p26">
            <a:extLst>
              <a:ext uri="{FF2B5EF4-FFF2-40B4-BE49-F238E27FC236}">
                <a16:creationId xmlns:a16="http://schemas.microsoft.com/office/drawing/2014/main" id="{DF1C9F4E-5C7E-B943-A4F2-67F03D365D6E}"/>
              </a:ext>
            </a:extLst>
          </p:cNvPr>
          <p:cNvSpPr txBox="1"/>
          <p:nvPr/>
        </p:nvSpPr>
        <p:spPr>
          <a:xfrm>
            <a:off x="237343" y="627273"/>
            <a:ext cx="3994751" cy="1342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lvl="0" algn="l" rtl="0">
              <a:spcBef>
                <a:spcPts val="0"/>
              </a:spcBef>
              <a:spcAft>
                <a:spcPts val="0"/>
              </a:spcAft>
              <a:buSzPts val="2400"/>
            </a:pP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Internet of Things (IoT)</a:t>
            </a:r>
          </a:p>
          <a:p>
            <a:pPr marL="419100" lvl="0" indent="-342900" algn="l" rtl="0"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•"/>
            </a:pP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Things, Gateways and Cloud</a:t>
            </a:r>
          </a:p>
        </p:txBody>
      </p:sp>
      <p:sp>
        <p:nvSpPr>
          <p:cNvPr id="48" name="Google Shape;109;p26">
            <a:extLst>
              <a:ext uri="{FF2B5EF4-FFF2-40B4-BE49-F238E27FC236}">
                <a16:creationId xmlns:a16="http://schemas.microsoft.com/office/drawing/2014/main" id="{BEE13DEC-CDD7-F041-A716-3E886E52DF68}"/>
              </a:ext>
            </a:extLst>
          </p:cNvPr>
          <p:cNvSpPr txBox="1"/>
          <p:nvPr/>
        </p:nvSpPr>
        <p:spPr>
          <a:xfrm>
            <a:off x="4317232" y="627273"/>
            <a:ext cx="4435965" cy="1338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lvl="0" algn="l" rtl="0">
              <a:spcBef>
                <a:spcPts val="0"/>
              </a:spcBef>
              <a:spcAft>
                <a:spcPts val="0"/>
              </a:spcAft>
              <a:buSzPts val="2400"/>
            </a:pP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Edge Stream Processing</a:t>
            </a:r>
          </a:p>
          <a:p>
            <a:pPr marL="419100" lvl="0" indent="-342900" algn="l" rtl="0"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•"/>
            </a:pP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Gateways process continuous streams of data in a timely fashion.</a:t>
            </a:r>
          </a:p>
        </p:txBody>
      </p:sp>
    </p:spTree>
    <p:extLst>
      <p:ext uri="{BB962C8B-B14F-4D97-AF65-F5344CB8AC3E}">
        <p14:creationId xmlns:p14="http://schemas.microsoft.com/office/powerpoint/2010/main" val="3814607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57" grpId="0" animBg="1"/>
      <p:bldP spid="55" grpId="0" animBg="1"/>
      <p:bldP spid="46" grpId="0" animBg="1"/>
      <p:bldP spid="37" grpId="0" animBg="1"/>
      <p:bldP spid="36" grpId="0"/>
      <p:bldP spid="41" grpId="0"/>
      <p:bldP spid="42" grpId="0"/>
      <p:bldP spid="43" grpId="0"/>
      <p:bldP spid="44" grpId="0"/>
      <p:bldP spid="49" grpId="0"/>
      <p:bldP spid="50" grpId="0"/>
      <p:bldP spid="51" grpId="0" animBg="1"/>
      <p:bldP spid="64" grpId="0" animBg="1"/>
      <p:bldP spid="47" grpId="0"/>
      <p:bldP spid="4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6"/>
          <p:cNvSpPr txBox="1">
            <a:spLocks noGrp="1"/>
          </p:cNvSpPr>
          <p:nvPr>
            <p:ph type="title"/>
          </p:nvPr>
        </p:nvSpPr>
        <p:spPr>
          <a:xfrm>
            <a:off x="1100138" y="96441"/>
            <a:ext cx="8043900" cy="4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Performance Analysis using Queueing Theory</a:t>
            </a:r>
            <a:endParaRPr sz="3200" b="1" i="1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109;p26">
            <a:extLst>
              <a:ext uri="{FF2B5EF4-FFF2-40B4-BE49-F238E27FC236}">
                <a16:creationId xmlns:a16="http://schemas.microsoft.com/office/drawing/2014/main" id="{12D9FC0B-EF40-6E47-BCA7-524131921998}"/>
              </a:ext>
            </a:extLst>
          </p:cNvPr>
          <p:cNvSpPr txBox="1"/>
          <p:nvPr/>
        </p:nvSpPr>
        <p:spPr>
          <a:xfrm>
            <a:off x="44164" y="620402"/>
            <a:ext cx="8992630" cy="21227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lvl="0" algn="l" rtl="0">
              <a:spcBef>
                <a:spcPts val="0"/>
              </a:spcBef>
              <a:spcAft>
                <a:spcPts val="0"/>
              </a:spcAft>
              <a:buSzPts val="2400"/>
            </a:pPr>
            <a:r>
              <a:rPr lang="en-US" sz="2000" b="1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Novelty:</a:t>
            </a:r>
          </a:p>
          <a:p>
            <a:pPr marL="76200">
              <a:buSzPts val="2400"/>
            </a:pPr>
            <a:r>
              <a:rPr lang="en-US" sz="2000" i="1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To the best of our knowledge, we are the first to apply queueing theory to analyze the improved performance in the context of stream processing.</a:t>
            </a:r>
          </a:p>
          <a:p>
            <a:pPr marL="76200">
              <a:buSzPts val="2400"/>
            </a:pPr>
            <a:endParaRPr lang="en-US" sz="2000" i="1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6200">
              <a:buSzPts val="2400"/>
            </a:pPr>
            <a:r>
              <a:rPr lang="en-US" sz="2000" i="1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Prior scheduling works in stream processing either provide no analysis or focus only on memory optimization.</a:t>
            </a:r>
          </a:p>
        </p:txBody>
      </p:sp>
    </p:spTree>
    <p:extLst>
      <p:ext uri="{BB962C8B-B14F-4D97-AF65-F5344CB8AC3E}">
        <p14:creationId xmlns:p14="http://schemas.microsoft.com/office/powerpoint/2010/main" val="10821383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6"/>
          <p:cNvSpPr txBox="1">
            <a:spLocks noGrp="1"/>
          </p:cNvSpPr>
          <p:nvPr>
            <p:ph type="title"/>
          </p:nvPr>
        </p:nvSpPr>
        <p:spPr>
          <a:xfrm>
            <a:off x="1100138" y="96441"/>
            <a:ext cx="8043900" cy="4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Performance Analysis using Queueing Theory</a:t>
            </a:r>
            <a:endParaRPr sz="3200" b="1" i="1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109;p26">
            <a:extLst>
              <a:ext uri="{FF2B5EF4-FFF2-40B4-BE49-F238E27FC236}">
                <a16:creationId xmlns:a16="http://schemas.microsoft.com/office/drawing/2014/main" id="{58CFAF75-3A2B-794A-83D3-7BD1025AC00C}"/>
              </a:ext>
            </a:extLst>
          </p:cNvPr>
          <p:cNvSpPr txBox="1"/>
          <p:nvPr/>
        </p:nvSpPr>
        <p:spPr>
          <a:xfrm>
            <a:off x="44164" y="605658"/>
            <a:ext cx="8992630" cy="121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lvl="0">
              <a:buSzPts val="2400"/>
            </a:pPr>
            <a:r>
              <a:rPr lang="en-US" sz="2000" b="1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Conclusion 1:</a:t>
            </a:r>
          </a:p>
          <a:p>
            <a:pPr marL="76200" lvl="0">
              <a:buSzPts val="2400"/>
            </a:pPr>
            <a:r>
              <a:rPr lang="en-US" sz="2000" i="1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Maximum end-to-end throughput depends on scheduling heavier operations proportionally more than lighter operations.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5054E95-9D50-1945-B53E-B29A31C19415}"/>
              </a:ext>
            </a:extLst>
          </p:cNvPr>
          <p:cNvCxnSpPr>
            <a:cxnSpLocks/>
          </p:cNvCxnSpPr>
          <p:nvPr/>
        </p:nvCxnSpPr>
        <p:spPr>
          <a:xfrm>
            <a:off x="4652106" y="1618265"/>
            <a:ext cx="0" cy="350519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43271A0-F4A1-CF4E-9D56-1989C6084D6E}"/>
              </a:ext>
            </a:extLst>
          </p:cNvPr>
          <p:cNvCxnSpPr/>
          <p:nvPr/>
        </p:nvCxnSpPr>
        <p:spPr>
          <a:xfrm>
            <a:off x="0" y="1618265"/>
            <a:ext cx="9144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D2A3E41-134F-5344-AF3D-DBF1891BA7B1}"/>
              </a:ext>
            </a:extLst>
          </p:cNvPr>
          <p:cNvGrpSpPr/>
          <p:nvPr/>
        </p:nvGrpSpPr>
        <p:grpSpPr>
          <a:xfrm>
            <a:off x="38661" y="1649597"/>
            <a:ext cx="4562427" cy="886128"/>
            <a:chOff x="38661" y="1649597"/>
            <a:chExt cx="4562427" cy="886128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4C0A800-8339-B64C-9708-AB75CB3B91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1337" r="12222"/>
            <a:stretch/>
          </p:blipFill>
          <p:spPr>
            <a:xfrm>
              <a:off x="3467521" y="1804205"/>
              <a:ext cx="862519" cy="73152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DE1B354-94D8-644C-AB1B-44C070BE03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142" t="16504" r="61178" b="21600"/>
            <a:stretch/>
          </p:blipFill>
          <p:spPr>
            <a:xfrm>
              <a:off x="38661" y="1987085"/>
              <a:ext cx="1337758" cy="365760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048F8374-1F21-1246-824D-96B7FB20BF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63146" t="30057" r="2539" b="20004"/>
            <a:stretch/>
          </p:blipFill>
          <p:spPr>
            <a:xfrm>
              <a:off x="1724331" y="2009945"/>
              <a:ext cx="1395279" cy="320040"/>
            </a:xfrm>
            <a:prstGeom prst="rect">
              <a:avLst/>
            </a:prstGeom>
          </p:spPr>
        </p:pic>
        <p:sp>
          <p:nvSpPr>
            <p:cNvPr id="24" name="Google Shape;109;p26">
              <a:extLst>
                <a:ext uri="{FF2B5EF4-FFF2-40B4-BE49-F238E27FC236}">
                  <a16:creationId xmlns:a16="http://schemas.microsoft.com/office/drawing/2014/main" id="{F70CA072-7A2C-4543-87D7-8B8F4E053DEF}"/>
                </a:ext>
              </a:extLst>
            </p:cNvPr>
            <p:cNvSpPr txBox="1"/>
            <p:nvPr/>
          </p:nvSpPr>
          <p:spPr>
            <a:xfrm>
              <a:off x="100595" y="1649598"/>
              <a:ext cx="1213890" cy="195909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lvl="0" algn="ctr">
                <a:buSzPts val="2400"/>
              </a:pPr>
              <a:r>
                <a:rPr lang="en-US" dirty="0">
                  <a:solidFill>
                    <a:schemeClr val="bg1"/>
                  </a:solidFill>
                  <a:latin typeface="Calibri"/>
                  <a:ea typeface="Calibri"/>
                  <a:cs typeface="Calibri"/>
                  <a:sym typeface="Calibri"/>
                </a:rPr>
                <a:t>Input rate</a:t>
              </a:r>
            </a:p>
          </p:txBody>
        </p:sp>
        <p:sp>
          <p:nvSpPr>
            <p:cNvPr id="25" name="Google Shape;109;p26">
              <a:extLst>
                <a:ext uri="{FF2B5EF4-FFF2-40B4-BE49-F238E27FC236}">
                  <a16:creationId xmlns:a16="http://schemas.microsoft.com/office/drawing/2014/main" id="{4D22904F-ADBB-D34F-B2FD-35D92B98F449}"/>
                </a:ext>
              </a:extLst>
            </p:cNvPr>
            <p:cNvSpPr txBox="1"/>
            <p:nvPr/>
          </p:nvSpPr>
          <p:spPr>
            <a:xfrm>
              <a:off x="1835451" y="1649598"/>
              <a:ext cx="1173038" cy="195909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lvl="0" algn="ctr">
                <a:buSzPts val="2400"/>
              </a:pPr>
              <a:r>
                <a:rPr lang="en-US" dirty="0">
                  <a:solidFill>
                    <a:schemeClr val="bg1"/>
                  </a:solidFill>
                  <a:latin typeface="Calibri"/>
                  <a:ea typeface="Calibri"/>
                  <a:cs typeface="Calibri"/>
                  <a:sym typeface="Calibri"/>
                </a:rPr>
                <a:t>Service rate</a:t>
              </a:r>
            </a:p>
          </p:txBody>
        </p:sp>
        <p:sp>
          <p:nvSpPr>
            <p:cNvPr id="26" name="Google Shape;109;p26">
              <a:extLst>
                <a:ext uri="{FF2B5EF4-FFF2-40B4-BE49-F238E27FC236}">
                  <a16:creationId xmlns:a16="http://schemas.microsoft.com/office/drawing/2014/main" id="{38A3CEE3-6EEE-4648-B1EC-DB8AD86AEE58}"/>
                </a:ext>
              </a:extLst>
            </p:cNvPr>
            <p:cNvSpPr txBox="1"/>
            <p:nvPr/>
          </p:nvSpPr>
          <p:spPr>
            <a:xfrm>
              <a:off x="3296503" y="1649597"/>
              <a:ext cx="1304585" cy="195909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lvl="0" algn="ctr">
                <a:buSzPts val="2400"/>
              </a:pPr>
              <a:r>
                <a:rPr lang="en-US" dirty="0">
                  <a:solidFill>
                    <a:schemeClr val="bg1"/>
                  </a:solidFill>
                  <a:latin typeface="Calibri"/>
                  <a:ea typeface="Calibri"/>
                  <a:cs typeface="Calibri"/>
                  <a:sym typeface="Calibri"/>
                </a:rPr>
                <a:t>Utilization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AE6EEAC-A9AF-8844-AAE1-DF93098C4938}"/>
              </a:ext>
            </a:extLst>
          </p:cNvPr>
          <p:cNvGrpSpPr/>
          <p:nvPr/>
        </p:nvGrpSpPr>
        <p:grpSpPr>
          <a:xfrm>
            <a:off x="38659" y="2508812"/>
            <a:ext cx="4606962" cy="731521"/>
            <a:chOff x="38659" y="2508812"/>
            <a:chExt cx="4606962" cy="731521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F7C415B-8685-1B41-9F64-DADA55AAED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7418" r="1790"/>
            <a:stretch/>
          </p:blipFill>
          <p:spPr>
            <a:xfrm>
              <a:off x="38661" y="2746557"/>
              <a:ext cx="1213890" cy="347472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13C4E72-AF15-FE48-829F-2CA1D72BBB8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600079" y="2600253"/>
              <a:ext cx="3045542" cy="640080"/>
            </a:xfrm>
            <a:prstGeom prst="rect">
              <a:avLst/>
            </a:prstGeom>
          </p:spPr>
        </p:pic>
        <p:sp>
          <p:nvSpPr>
            <p:cNvPr id="27" name="Google Shape;109;p26">
              <a:extLst>
                <a:ext uri="{FF2B5EF4-FFF2-40B4-BE49-F238E27FC236}">
                  <a16:creationId xmlns:a16="http://schemas.microsoft.com/office/drawing/2014/main" id="{123AACCA-FA60-B14C-BE55-E4782FE06081}"/>
                </a:ext>
              </a:extLst>
            </p:cNvPr>
            <p:cNvSpPr txBox="1"/>
            <p:nvPr/>
          </p:nvSpPr>
          <p:spPr>
            <a:xfrm>
              <a:off x="38659" y="2508813"/>
              <a:ext cx="1608558" cy="195909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lvl="0" algn="ctr">
                <a:buSzPts val="2400"/>
              </a:pPr>
              <a:r>
                <a:rPr lang="en-US" dirty="0">
                  <a:solidFill>
                    <a:schemeClr val="bg1"/>
                  </a:solidFill>
                  <a:latin typeface="Calibri"/>
                  <a:ea typeface="Calibri"/>
                  <a:cs typeface="Calibri"/>
                  <a:sym typeface="Calibri"/>
                </a:rPr>
                <a:t>Scheduling weight</a:t>
              </a:r>
            </a:p>
          </p:txBody>
        </p:sp>
        <p:sp>
          <p:nvSpPr>
            <p:cNvPr id="28" name="Google Shape;109;p26">
              <a:extLst>
                <a:ext uri="{FF2B5EF4-FFF2-40B4-BE49-F238E27FC236}">
                  <a16:creationId xmlns:a16="http://schemas.microsoft.com/office/drawing/2014/main" id="{9AE736F4-4A01-C94E-9EB9-602839AC7614}"/>
                </a:ext>
              </a:extLst>
            </p:cNvPr>
            <p:cNvSpPr txBox="1"/>
            <p:nvPr/>
          </p:nvSpPr>
          <p:spPr>
            <a:xfrm>
              <a:off x="1838800" y="2508812"/>
              <a:ext cx="2707260" cy="195909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lvl="0" algn="ctr">
                <a:buSzPts val="2400"/>
              </a:pPr>
              <a:r>
                <a:rPr lang="en-US" dirty="0">
                  <a:solidFill>
                    <a:schemeClr val="bg1"/>
                  </a:solidFill>
                  <a:latin typeface="Calibri"/>
                  <a:ea typeface="Calibri"/>
                  <a:cs typeface="Calibri"/>
                  <a:sym typeface="Calibri"/>
                </a:rPr>
                <a:t>Effective service rate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31592368-D1B9-3D4B-BD4B-C152FB441AFC}"/>
              </a:ext>
            </a:extLst>
          </p:cNvPr>
          <p:cNvGrpSpPr/>
          <p:nvPr/>
        </p:nvGrpSpPr>
        <p:grpSpPr>
          <a:xfrm>
            <a:off x="38659" y="3410967"/>
            <a:ext cx="3258499" cy="1605718"/>
            <a:chOff x="38659" y="3410967"/>
            <a:chExt cx="3258499" cy="1605718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070C8B2-1238-3F49-B1C7-5DEA423D54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2968"/>
            <a:stretch/>
          </p:blipFill>
          <p:spPr>
            <a:xfrm>
              <a:off x="38661" y="3565561"/>
              <a:ext cx="3258497" cy="81381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15B4350-8BDA-6E42-A6BB-6E75F47FFAB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7182" t="13848" r="8726"/>
            <a:stretch/>
          </p:blipFill>
          <p:spPr>
            <a:xfrm>
              <a:off x="928992" y="4422325"/>
              <a:ext cx="2079497" cy="594360"/>
            </a:xfrm>
            <a:prstGeom prst="rect">
              <a:avLst/>
            </a:prstGeom>
          </p:spPr>
        </p:pic>
        <p:sp>
          <p:nvSpPr>
            <p:cNvPr id="29" name="Google Shape;109;p26">
              <a:extLst>
                <a:ext uri="{FF2B5EF4-FFF2-40B4-BE49-F238E27FC236}">
                  <a16:creationId xmlns:a16="http://schemas.microsoft.com/office/drawing/2014/main" id="{23DF85C5-AF97-AD4F-92A4-91CABCF866D9}"/>
                </a:ext>
              </a:extLst>
            </p:cNvPr>
            <p:cNvSpPr txBox="1"/>
            <p:nvPr/>
          </p:nvSpPr>
          <p:spPr>
            <a:xfrm>
              <a:off x="38659" y="3410967"/>
              <a:ext cx="3257844" cy="195909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lvl="0" algn="ctr">
                <a:buSzPts val="2400"/>
              </a:pPr>
              <a:r>
                <a:rPr lang="en-US" dirty="0">
                  <a:solidFill>
                    <a:schemeClr val="bg1"/>
                  </a:solidFill>
                  <a:latin typeface="Calibri"/>
                  <a:ea typeface="Calibri"/>
                  <a:cs typeface="Calibri"/>
                  <a:sym typeface="Calibri"/>
                </a:rPr>
                <a:t>Stable constraint</a:t>
              </a:r>
            </a:p>
          </p:txBody>
        </p:sp>
        <p:sp>
          <p:nvSpPr>
            <p:cNvPr id="31" name="Google Shape;109;p26">
              <a:extLst>
                <a:ext uri="{FF2B5EF4-FFF2-40B4-BE49-F238E27FC236}">
                  <a16:creationId xmlns:a16="http://schemas.microsoft.com/office/drawing/2014/main" id="{24CDAF7B-0CB1-334E-9BF3-822D1A6F779F}"/>
                </a:ext>
              </a:extLst>
            </p:cNvPr>
            <p:cNvSpPr txBox="1"/>
            <p:nvPr/>
          </p:nvSpPr>
          <p:spPr>
            <a:xfrm>
              <a:off x="38659" y="4621550"/>
              <a:ext cx="616337" cy="195909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lvl="0">
                <a:buSzPts val="2400"/>
              </a:pPr>
              <a:r>
                <a:rPr lang="en-US" dirty="0">
                  <a:solidFill>
                    <a:schemeClr val="bg1"/>
                  </a:solidFill>
                  <a:latin typeface="Calibri"/>
                  <a:ea typeface="Calibri"/>
                  <a:cs typeface="Calibri"/>
                  <a:sym typeface="Calibri"/>
                </a:rPr>
                <a:t>=</a:t>
              </a:r>
              <a:r>
                <a:rPr lang="en-US" dirty="0">
                  <a:solidFill>
                    <a:schemeClr val="bg1"/>
                  </a:solidFill>
                  <a:latin typeface="Calibri"/>
                  <a:ea typeface="Calibri"/>
                  <a:cs typeface="Calibri"/>
                  <a:sym typeface="Wingdings" pitchFamily="2" charset="2"/>
                </a:rPr>
                <a:t>=&gt;&gt;</a:t>
              </a:r>
              <a:endParaRPr lang="en-US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DB66526A-E36D-4045-90DC-DBA3E1B856D5}"/>
              </a:ext>
            </a:extLst>
          </p:cNvPr>
          <p:cNvGrpSpPr/>
          <p:nvPr/>
        </p:nvGrpSpPr>
        <p:grpSpPr>
          <a:xfrm>
            <a:off x="4822342" y="2163531"/>
            <a:ext cx="3471857" cy="1371600"/>
            <a:chOff x="4822342" y="2163531"/>
            <a:chExt cx="3471857" cy="1371600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A0EFDF9C-DA2C-1040-B5B4-D681FCA2081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564670" y="2163531"/>
              <a:ext cx="2729529" cy="1371600"/>
            </a:xfrm>
            <a:prstGeom prst="rect">
              <a:avLst/>
            </a:prstGeom>
          </p:spPr>
        </p:pic>
        <p:sp>
          <p:nvSpPr>
            <p:cNvPr id="32" name="Google Shape;109;p26">
              <a:extLst>
                <a:ext uri="{FF2B5EF4-FFF2-40B4-BE49-F238E27FC236}">
                  <a16:creationId xmlns:a16="http://schemas.microsoft.com/office/drawing/2014/main" id="{C2A45FE6-9765-604F-AD26-887D9640508F}"/>
                </a:ext>
              </a:extLst>
            </p:cNvPr>
            <p:cNvSpPr txBox="1"/>
            <p:nvPr/>
          </p:nvSpPr>
          <p:spPr>
            <a:xfrm>
              <a:off x="4822342" y="2717258"/>
              <a:ext cx="616337" cy="195909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lvl="0">
                <a:buSzPts val="2400"/>
              </a:pPr>
              <a:r>
                <a:rPr lang="en-US" dirty="0">
                  <a:solidFill>
                    <a:schemeClr val="bg1"/>
                  </a:solidFill>
                  <a:latin typeface="Calibri"/>
                  <a:ea typeface="Calibri"/>
                  <a:cs typeface="Calibri"/>
                  <a:sym typeface="Calibri"/>
                </a:rPr>
                <a:t>=</a:t>
              </a:r>
              <a:r>
                <a:rPr lang="en-US" dirty="0">
                  <a:solidFill>
                    <a:schemeClr val="bg1"/>
                  </a:solidFill>
                  <a:latin typeface="Calibri"/>
                  <a:ea typeface="Calibri"/>
                  <a:cs typeface="Calibri"/>
                  <a:sym typeface="Wingdings" pitchFamily="2" charset="2"/>
                </a:rPr>
                <a:t>=&gt;&gt;</a:t>
              </a:r>
              <a:endParaRPr lang="en-US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54A5E986-774D-4242-94F3-569D4B488E48}"/>
              </a:ext>
            </a:extLst>
          </p:cNvPr>
          <p:cNvGrpSpPr/>
          <p:nvPr/>
        </p:nvGrpSpPr>
        <p:grpSpPr>
          <a:xfrm>
            <a:off x="4822076" y="3762355"/>
            <a:ext cx="4214718" cy="1130063"/>
            <a:chOff x="4822076" y="3762355"/>
            <a:chExt cx="4214718" cy="1130063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B016D0B6-14D7-2C44-B3C6-A20EF59B45B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822076" y="3762355"/>
              <a:ext cx="4214718" cy="731520"/>
            </a:xfrm>
            <a:prstGeom prst="rect">
              <a:avLst/>
            </a:prstGeom>
          </p:spPr>
        </p:pic>
        <p:sp>
          <p:nvSpPr>
            <p:cNvPr id="33" name="Google Shape;109;p26">
              <a:extLst>
                <a:ext uri="{FF2B5EF4-FFF2-40B4-BE49-F238E27FC236}">
                  <a16:creationId xmlns:a16="http://schemas.microsoft.com/office/drawing/2014/main" id="{DC587198-2C09-AC41-A665-AF68E432529A}"/>
                </a:ext>
              </a:extLst>
            </p:cNvPr>
            <p:cNvSpPr txBox="1"/>
            <p:nvPr/>
          </p:nvSpPr>
          <p:spPr>
            <a:xfrm>
              <a:off x="4868991" y="4454907"/>
              <a:ext cx="4120886" cy="437511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lvl="0" algn="ctr">
                <a:buSzPts val="2400"/>
              </a:pPr>
              <a:r>
                <a:rPr lang="en-US" dirty="0">
                  <a:solidFill>
                    <a:schemeClr val="bg1"/>
                  </a:solidFill>
                  <a:latin typeface="Calibri"/>
                  <a:ea typeface="Calibri"/>
                  <a:cs typeface="Calibri"/>
                  <a:sym typeface="Calibri"/>
                </a:rPr>
                <a:t>scheduling weight   -&gt;  input rate  /  service rate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61810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6"/>
          <p:cNvSpPr txBox="1">
            <a:spLocks noGrp="1"/>
          </p:cNvSpPr>
          <p:nvPr>
            <p:ph type="title"/>
          </p:nvPr>
        </p:nvSpPr>
        <p:spPr>
          <a:xfrm>
            <a:off x="1100138" y="96441"/>
            <a:ext cx="8043900" cy="4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Performance Analysis using Queueing Theory</a:t>
            </a:r>
            <a:endParaRPr sz="3200" b="1" i="1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109;p26">
            <a:extLst>
              <a:ext uri="{FF2B5EF4-FFF2-40B4-BE49-F238E27FC236}">
                <a16:creationId xmlns:a16="http://schemas.microsoft.com/office/drawing/2014/main" id="{58CFAF75-3A2B-794A-83D3-7BD1025AC00C}"/>
              </a:ext>
            </a:extLst>
          </p:cNvPr>
          <p:cNvSpPr txBox="1"/>
          <p:nvPr/>
        </p:nvSpPr>
        <p:spPr>
          <a:xfrm>
            <a:off x="44164" y="605658"/>
            <a:ext cx="8992630" cy="121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lvl="0">
              <a:buSzPts val="2400"/>
            </a:pPr>
            <a:r>
              <a:rPr lang="en-US" sz="2000" b="1" dirty="0">
                <a:latin typeface="Calibri"/>
                <a:ea typeface="Calibri"/>
                <a:cs typeface="Calibri"/>
                <a:sym typeface="Calibri"/>
              </a:rPr>
              <a:t>Conclusion 2:</a:t>
            </a:r>
          </a:p>
          <a:p>
            <a:pPr marL="76200" lvl="0">
              <a:buSzPts val="2400"/>
            </a:pPr>
            <a:r>
              <a:rPr lang="en-US" sz="2000" i="1" dirty="0">
                <a:latin typeface="Calibri"/>
                <a:ea typeface="Calibri"/>
                <a:cs typeface="Calibri"/>
                <a:sym typeface="Calibri"/>
              </a:rPr>
              <a:t>A data waits longer in the queues of heavier operations, and crucially the growth in wait time is non-linear.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3AE9144-EA8A-D14E-873E-821D4776F2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337" y="1918240"/>
            <a:ext cx="2789914" cy="6400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49DDE4E-B9A6-DE44-97D5-E3F6B4CEB26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296" r="9846"/>
          <a:stretch/>
        </p:blipFill>
        <p:spPr>
          <a:xfrm>
            <a:off x="362881" y="2826133"/>
            <a:ext cx="2264261" cy="5029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850E2E3-0146-5146-A36A-7C42C677B9F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419" t="12610" r="3169" b="14340"/>
          <a:stretch/>
        </p:blipFill>
        <p:spPr>
          <a:xfrm>
            <a:off x="362880" y="3975368"/>
            <a:ext cx="2238949" cy="594360"/>
          </a:xfrm>
          <a:prstGeom prst="rect">
            <a:avLst/>
          </a:prstGeom>
        </p:spPr>
      </p:pic>
      <p:sp>
        <p:nvSpPr>
          <p:cNvPr id="10" name="Google Shape;109;p26">
            <a:extLst>
              <a:ext uri="{FF2B5EF4-FFF2-40B4-BE49-F238E27FC236}">
                <a16:creationId xmlns:a16="http://schemas.microsoft.com/office/drawing/2014/main" id="{9170C023-CCF5-D44D-9352-1250EBB45C62}"/>
              </a:ext>
            </a:extLst>
          </p:cNvPr>
          <p:cNvSpPr txBox="1"/>
          <p:nvPr/>
        </p:nvSpPr>
        <p:spPr>
          <a:xfrm>
            <a:off x="362880" y="1731992"/>
            <a:ext cx="1757749" cy="19590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lvl="0">
              <a:buSzPts val="2400"/>
            </a:pPr>
            <a:r>
              <a:rPr lang="en-US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End-to-end latency</a:t>
            </a:r>
          </a:p>
        </p:txBody>
      </p:sp>
      <p:sp>
        <p:nvSpPr>
          <p:cNvPr id="11" name="Google Shape;109;p26">
            <a:extLst>
              <a:ext uri="{FF2B5EF4-FFF2-40B4-BE49-F238E27FC236}">
                <a16:creationId xmlns:a16="http://schemas.microsoft.com/office/drawing/2014/main" id="{67EC470F-B2FE-F847-9D0E-578FBC3604C6}"/>
              </a:ext>
            </a:extLst>
          </p:cNvPr>
          <p:cNvSpPr txBox="1"/>
          <p:nvPr/>
        </p:nvSpPr>
        <p:spPr>
          <a:xfrm>
            <a:off x="362880" y="2620212"/>
            <a:ext cx="1893937" cy="19590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lvl="0">
              <a:buSzPts val="2400"/>
            </a:pPr>
            <a:r>
              <a:rPr lang="en-US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Per-operation latency</a:t>
            </a:r>
          </a:p>
        </p:txBody>
      </p:sp>
      <p:sp>
        <p:nvSpPr>
          <p:cNvPr id="12" name="Google Shape;109;p26">
            <a:extLst>
              <a:ext uri="{FF2B5EF4-FFF2-40B4-BE49-F238E27FC236}">
                <a16:creationId xmlns:a16="http://schemas.microsoft.com/office/drawing/2014/main" id="{DBD6A3C5-1AFB-4C4E-8AFB-993EDCFE73F2}"/>
              </a:ext>
            </a:extLst>
          </p:cNvPr>
          <p:cNvSpPr txBox="1"/>
          <p:nvPr/>
        </p:nvSpPr>
        <p:spPr>
          <a:xfrm>
            <a:off x="362881" y="3448720"/>
            <a:ext cx="3015860" cy="435858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lvl="0">
              <a:buSzPts val="2400"/>
            </a:pPr>
            <a:r>
              <a:rPr lang="en-US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Queueing time – waiting in the queue</a:t>
            </a:r>
          </a:p>
          <a:p>
            <a:pPr marL="76200" lvl="0">
              <a:buSzPts val="2400"/>
            </a:pPr>
            <a:r>
              <a:rPr lang="en-US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(using exponential distribution)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9560D137-DA34-CD40-89F9-E2DD172AB38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092101" y="1312631"/>
            <a:ext cx="4620097" cy="3465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738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6"/>
          <p:cNvSpPr txBox="1">
            <a:spLocks noGrp="1"/>
          </p:cNvSpPr>
          <p:nvPr>
            <p:ph type="title"/>
          </p:nvPr>
        </p:nvSpPr>
        <p:spPr>
          <a:xfrm>
            <a:off x="1100138" y="96441"/>
            <a:ext cx="8043900" cy="4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Evaluation</a:t>
            </a:r>
            <a:endParaRPr sz="3200" b="1" i="1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109;p26">
            <a:extLst>
              <a:ext uri="{FF2B5EF4-FFF2-40B4-BE49-F238E27FC236}">
                <a16:creationId xmlns:a16="http://schemas.microsoft.com/office/drawing/2014/main" id="{58CFAF75-3A2B-794A-83D3-7BD1025AC00C}"/>
              </a:ext>
            </a:extLst>
          </p:cNvPr>
          <p:cNvSpPr txBox="1"/>
          <p:nvPr/>
        </p:nvSpPr>
        <p:spPr>
          <a:xfrm>
            <a:off x="44164" y="605657"/>
            <a:ext cx="8992630" cy="1127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lvl="0" algn="l" rtl="0">
              <a:spcBef>
                <a:spcPts val="0"/>
              </a:spcBef>
              <a:spcAft>
                <a:spcPts val="0"/>
              </a:spcAft>
              <a:buSzPts val="2400"/>
            </a:pPr>
            <a:r>
              <a:rPr lang="en-US" sz="2000" b="1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Benchmarks:</a:t>
            </a:r>
          </a:p>
          <a:p>
            <a:pPr marL="76200" lvl="0" algn="l" rtl="0">
              <a:spcBef>
                <a:spcPts val="0"/>
              </a:spcBef>
              <a:spcAft>
                <a:spcPts val="0"/>
              </a:spcAft>
              <a:buSzPts val="2400"/>
            </a:pPr>
            <a:r>
              <a:rPr lang="en-US" sz="2000" dirty="0" err="1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RIoTBench</a:t>
            </a:r>
            <a:r>
              <a:rPr lang="en-US" sz="20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-  a real-time IoT stream processing benchmark for Storm</a:t>
            </a:r>
          </a:p>
          <a:p>
            <a:pPr marL="76200" lvl="0" algn="l" rtl="0">
              <a:spcBef>
                <a:spcPts val="0"/>
              </a:spcBef>
              <a:spcAft>
                <a:spcPts val="0"/>
              </a:spcAft>
              <a:buSzPts val="2400"/>
            </a:pPr>
            <a:r>
              <a:rPr lang="en-US" sz="20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Modification: a timer-based input generator.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59917F8-408A-0841-B34B-6002D26E9E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138" y="1762430"/>
            <a:ext cx="6502400" cy="2247900"/>
          </a:xfrm>
          <a:prstGeom prst="rect">
            <a:avLst/>
          </a:prstGeom>
        </p:spPr>
      </p:pic>
      <p:sp>
        <p:nvSpPr>
          <p:cNvPr id="13" name="Google Shape;109;p26">
            <a:extLst>
              <a:ext uri="{FF2B5EF4-FFF2-40B4-BE49-F238E27FC236}">
                <a16:creationId xmlns:a16="http://schemas.microsoft.com/office/drawing/2014/main" id="{B0CC748F-AEF0-7844-BC33-635B05591CE7}"/>
              </a:ext>
            </a:extLst>
          </p:cNvPr>
          <p:cNvSpPr txBox="1"/>
          <p:nvPr/>
        </p:nvSpPr>
        <p:spPr>
          <a:xfrm>
            <a:off x="44164" y="3980834"/>
            <a:ext cx="8992630" cy="1127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lvl="0" algn="l" rtl="0">
              <a:spcBef>
                <a:spcPts val="0"/>
              </a:spcBef>
              <a:spcAft>
                <a:spcPts val="0"/>
              </a:spcAft>
              <a:buSzPts val="2400"/>
            </a:pPr>
            <a:r>
              <a:rPr lang="en-US" sz="2000" b="1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Metrics:</a:t>
            </a:r>
          </a:p>
          <a:p>
            <a:pPr marL="76200" lvl="0">
              <a:buSzPts val="2400"/>
            </a:pPr>
            <a:r>
              <a:rPr lang="en-US" sz="20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- Throughput        - Latency</a:t>
            </a:r>
          </a:p>
        </p:txBody>
      </p:sp>
    </p:spTree>
    <p:extLst>
      <p:ext uri="{BB962C8B-B14F-4D97-AF65-F5344CB8AC3E}">
        <p14:creationId xmlns:p14="http://schemas.microsoft.com/office/powerpoint/2010/main" val="5286984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6"/>
          <p:cNvSpPr txBox="1">
            <a:spLocks noGrp="1"/>
          </p:cNvSpPr>
          <p:nvPr>
            <p:ph type="title"/>
          </p:nvPr>
        </p:nvSpPr>
        <p:spPr>
          <a:xfrm>
            <a:off x="1100138" y="96441"/>
            <a:ext cx="8043900" cy="4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Throughput-Latency Performance</a:t>
            </a:r>
            <a:endParaRPr sz="3200" b="1" i="1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A5F7441-0589-E240-BCE2-71491E7BFE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992" y="636419"/>
            <a:ext cx="4389120" cy="21945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EA0C10A-2294-BC4B-9326-18863B6837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6566" y="636419"/>
            <a:ext cx="4389120" cy="21945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061FF6E-77BC-864C-9B87-4801781E49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4992" y="2942362"/>
            <a:ext cx="4389120" cy="219456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728E127-38E8-6B42-9D8A-0B5E2130F3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26566" y="2942362"/>
            <a:ext cx="4389120" cy="219456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AF0FBDD-7B86-1846-B425-204918B10C67}"/>
              </a:ext>
            </a:extLst>
          </p:cNvPr>
          <p:cNvCxnSpPr/>
          <p:nvPr/>
        </p:nvCxnSpPr>
        <p:spPr>
          <a:xfrm>
            <a:off x="0" y="2830979"/>
            <a:ext cx="9144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02D52DB-2378-A24C-B898-78D7983F8CC4}"/>
              </a:ext>
            </a:extLst>
          </p:cNvPr>
          <p:cNvCxnSpPr/>
          <p:nvPr/>
        </p:nvCxnSpPr>
        <p:spPr>
          <a:xfrm>
            <a:off x="4448783" y="642903"/>
            <a:ext cx="0" cy="448056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Google Shape;109;p26">
            <a:extLst>
              <a:ext uri="{FF2B5EF4-FFF2-40B4-BE49-F238E27FC236}">
                <a16:creationId xmlns:a16="http://schemas.microsoft.com/office/drawing/2014/main" id="{B135D4C5-55AB-DD44-ACD6-DF7A9AF7CBA2}"/>
              </a:ext>
            </a:extLst>
          </p:cNvPr>
          <p:cNvSpPr txBox="1"/>
          <p:nvPr/>
        </p:nvSpPr>
        <p:spPr>
          <a:xfrm>
            <a:off x="1080851" y="636177"/>
            <a:ext cx="2757402" cy="1959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lvl="0" algn="ctr">
              <a:buSzPts val="2400"/>
            </a:pPr>
            <a:r>
              <a:rPr lang="en-US" sz="16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PRED</a:t>
            </a:r>
          </a:p>
        </p:txBody>
      </p:sp>
      <p:sp>
        <p:nvSpPr>
          <p:cNvPr id="21" name="Google Shape;109;p26">
            <a:extLst>
              <a:ext uri="{FF2B5EF4-FFF2-40B4-BE49-F238E27FC236}">
                <a16:creationId xmlns:a16="http://schemas.microsoft.com/office/drawing/2014/main" id="{BFC3FA38-467B-D840-8BDC-51CBC6B341A0}"/>
              </a:ext>
            </a:extLst>
          </p:cNvPr>
          <p:cNvSpPr txBox="1"/>
          <p:nvPr/>
        </p:nvSpPr>
        <p:spPr>
          <a:xfrm>
            <a:off x="5342425" y="636177"/>
            <a:ext cx="2757402" cy="1959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lvl="0" algn="ctr">
              <a:buSzPts val="2400"/>
            </a:pPr>
            <a:r>
              <a:rPr lang="en-US" sz="16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TRAIN</a:t>
            </a:r>
          </a:p>
        </p:txBody>
      </p:sp>
      <p:sp>
        <p:nvSpPr>
          <p:cNvPr id="22" name="Google Shape;109;p26">
            <a:extLst>
              <a:ext uri="{FF2B5EF4-FFF2-40B4-BE49-F238E27FC236}">
                <a16:creationId xmlns:a16="http://schemas.microsoft.com/office/drawing/2014/main" id="{C468C9E9-1C3C-CD48-9A33-D4DAB8027EF7}"/>
              </a:ext>
            </a:extLst>
          </p:cNvPr>
          <p:cNvSpPr txBox="1"/>
          <p:nvPr/>
        </p:nvSpPr>
        <p:spPr>
          <a:xfrm>
            <a:off x="1080851" y="2942361"/>
            <a:ext cx="2757402" cy="1959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lvl="0" algn="ctr">
              <a:buSzPts val="2400"/>
            </a:pPr>
            <a:r>
              <a:rPr lang="en-US" sz="16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ETL</a:t>
            </a:r>
          </a:p>
        </p:txBody>
      </p:sp>
      <p:sp>
        <p:nvSpPr>
          <p:cNvPr id="23" name="Google Shape;109;p26">
            <a:extLst>
              <a:ext uri="{FF2B5EF4-FFF2-40B4-BE49-F238E27FC236}">
                <a16:creationId xmlns:a16="http://schemas.microsoft.com/office/drawing/2014/main" id="{F98AA067-EC44-4547-A8A7-C327E8CDEE0D}"/>
              </a:ext>
            </a:extLst>
          </p:cNvPr>
          <p:cNvSpPr txBox="1"/>
          <p:nvPr/>
        </p:nvSpPr>
        <p:spPr>
          <a:xfrm>
            <a:off x="5342425" y="2942361"/>
            <a:ext cx="2757402" cy="1959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lvl="0" algn="ctr">
              <a:buSzPts val="2400"/>
            </a:pPr>
            <a:r>
              <a:rPr lang="en-US" sz="16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STATS</a:t>
            </a:r>
          </a:p>
        </p:txBody>
      </p:sp>
    </p:spTree>
    <p:extLst>
      <p:ext uri="{BB962C8B-B14F-4D97-AF65-F5344CB8AC3E}">
        <p14:creationId xmlns:p14="http://schemas.microsoft.com/office/powerpoint/2010/main" val="16080728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6"/>
          <p:cNvSpPr txBox="1">
            <a:spLocks noGrp="1"/>
          </p:cNvSpPr>
          <p:nvPr>
            <p:ph type="title"/>
          </p:nvPr>
        </p:nvSpPr>
        <p:spPr>
          <a:xfrm>
            <a:off x="1100138" y="96441"/>
            <a:ext cx="8043900" cy="4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Fine-Grained Throughput Analysis</a:t>
            </a:r>
            <a:endParaRPr sz="3200" b="1" i="1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09;p26">
            <a:extLst>
              <a:ext uri="{FF2B5EF4-FFF2-40B4-BE49-F238E27FC236}">
                <a16:creationId xmlns:a16="http://schemas.microsoft.com/office/drawing/2014/main" id="{3D0BBB9C-1EE6-1E45-AC4C-64487F6660DC}"/>
              </a:ext>
            </a:extLst>
          </p:cNvPr>
          <p:cNvSpPr txBox="1"/>
          <p:nvPr/>
        </p:nvSpPr>
        <p:spPr>
          <a:xfrm>
            <a:off x="0" y="3156986"/>
            <a:ext cx="9144000" cy="730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lvl="0" algn="ctr" rtl="0">
              <a:spcBef>
                <a:spcPts val="0"/>
              </a:spcBef>
              <a:spcAft>
                <a:spcPts val="0"/>
              </a:spcAft>
              <a:buSzPts val="2400"/>
            </a:pPr>
            <a:r>
              <a:rPr lang="en-US" sz="20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In PRED, as the input rate (throughput) increase, the </a:t>
            </a:r>
            <a:r>
              <a:rPr lang="en-US" sz="2000" i="1" u="sng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coefficient of variation (CV) of operation utilization</a:t>
            </a:r>
            <a:r>
              <a:rPr lang="en-US" sz="20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grows in Storm, but it decreases in </a:t>
            </a:r>
            <a:r>
              <a:rPr lang="en-US" sz="2000" dirty="0" err="1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EdgeWise</a:t>
            </a:r>
            <a:endParaRPr lang="en-US" sz="2000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A4465E1-8AAC-694E-AAF7-FA9A51600D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7444" y="413786"/>
            <a:ext cx="5486400" cy="2743200"/>
          </a:xfrm>
          <a:prstGeom prst="rect">
            <a:avLst/>
          </a:prstGeom>
        </p:spPr>
      </p:pic>
      <p:sp>
        <p:nvSpPr>
          <p:cNvPr id="9" name="Google Shape;109;p26">
            <a:extLst>
              <a:ext uri="{FF2B5EF4-FFF2-40B4-BE49-F238E27FC236}">
                <a16:creationId xmlns:a16="http://schemas.microsoft.com/office/drawing/2014/main" id="{A0481534-B465-C741-8985-BBECE0476237}"/>
              </a:ext>
            </a:extLst>
          </p:cNvPr>
          <p:cNvSpPr txBox="1"/>
          <p:nvPr/>
        </p:nvSpPr>
        <p:spPr>
          <a:xfrm>
            <a:off x="124329" y="3932970"/>
            <a:ext cx="8992630" cy="121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lvl="0" algn="l" rtl="0">
              <a:spcBef>
                <a:spcPts val="0"/>
              </a:spcBef>
              <a:spcAft>
                <a:spcPts val="0"/>
              </a:spcAft>
              <a:buSzPts val="2400"/>
            </a:pPr>
            <a:r>
              <a:rPr lang="en-US" sz="2000" b="1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Conclusion 1:</a:t>
            </a:r>
          </a:p>
          <a:p>
            <a:pPr marL="76200" lvl="0" algn="l" rtl="0">
              <a:spcBef>
                <a:spcPts val="0"/>
              </a:spcBef>
              <a:spcAft>
                <a:spcPts val="0"/>
              </a:spcAft>
              <a:buSzPts val="2400"/>
            </a:pPr>
            <a:r>
              <a:rPr lang="en-US" sz="2000" i="1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Maximum end-to-end throughput depends on scheduling heavier operations proportionally more than lighter operations.</a:t>
            </a:r>
          </a:p>
        </p:txBody>
      </p:sp>
    </p:spTree>
    <p:extLst>
      <p:ext uri="{BB962C8B-B14F-4D97-AF65-F5344CB8AC3E}">
        <p14:creationId xmlns:p14="http://schemas.microsoft.com/office/powerpoint/2010/main" val="619479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6"/>
          <p:cNvSpPr txBox="1">
            <a:spLocks noGrp="1"/>
          </p:cNvSpPr>
          <p:nvPr>
            <p:ph type="title"/>
          </p:nvPr>
        </p:nvSpPr>
        <p:spPr>
          <a:xfrm>
            <a:off x="1100138" y="96441"/>
            <a:ext cx="8043900" cy="4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Data Consumption Policy</a:t>
            </a:r>
            <a:endParaRPr sz="3200" b="1" i="1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09;p26">
            <a:extLst>
              <a:ext uri="{FF2B5EF4-FFF2-40B4-BE49-F238E27FC236}">
                <a16:creationId xmlns:a16="http://schemas.microsoft.com/office/drawing/2014/main" id="{3D0BBB9C-1EE6-1E45-AC4C-64487F6660DC}"/>
              </a:ext>
            </a:extLst>
          </p:cNvPr>
          <p:cNvSpPr txBox="1"/>
          <p:nvPr/>
        </p:nvSpPr>
        <p:spPr>
          <a:xfrm>
            <a:off x="1854746" y="3539613"/>
            <a:ext cx="5531796" cy="730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lvl="0" algn="ctr" rtl="0">
              <a:spcBef>
                <a:spcPts val="0"/>
              </a:spcBef>
              <a:spcAft>
                <a:spcPts val="0"/>
              </a:spcAft>
              <a:buSzPts val="2400"/>
            </a:pPr>
            <a:r>
              <a:rPr lang="en-US" sz="20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Sensitivity study on various consumption policies with STATS topology</a:t>
            </a:r>
            <a:endParaRPr lang="en-US" sz="2000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24A0D31-7F2B-FC49-9EBF-D650A8024A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7444" y="796413"/>
            <a:ext cx="54864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1972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6"/>
          <p:cNvSpPr txBox="1">
            <a:spLocks noGrp="1"/>
          </p:cNvSpPr>
          <p:nvPr>
            <p:ph type="title"/>
          </p:nvPr>
        </p:nvSpPr>
        <p:spPr>
          <a:xfrm>
            <a:off x="1100138" y="96441"/>
            <a:ext cx="8043900" cy="4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Performance on Distributed Edge</a:t>
            </a:r>
            <a:endParaRPr sz="3200" b="1" i="1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09;p26">
            <a:extLst>
              <a:ext uri="{FF2B5EF4-FFF2-40B4-BE49-F238E27FC236}">
                <a16:creationId xmlns:a16="http://schemas.microsoft.com/office/drawing/2014/main" id="{3D0BBB9C-1EE6-1E45-AC4C-64487F6660DC}"/>
              </a:ext>
            </a:extLst>
          </p:cNvPr>
          <p:cNvSpPr txBox="1"/>
          <p:nvPr/>
        </p:nvSpPr>
        <p:spPr>
          <a:xfrm>
            <a:off x="2286671" y="3539613"/>
            <a:ext cx="4667946" cy="730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lvl="0" algn="ctr" rtl="0">
              <a:spcBef>
                <a:spcPts val="0"/>
              </a:spcBef>
              <a:spcAft>
                <a:spcPts val="0"/>
              </a:spcAft>
              <a:buSzPts val="2400"/>
            </a:pPr>
            <a:r>
              <a:rPr lang="en-US" sz="20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PRED: maximum throughput achieved with the </a:t>
            </a:r>
            <a:r>
              <a:rPr lang="en-US" sz="2000" i="1" u="sng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latency less than 100 </a:t>
            </a:r>
            <a:r>
              <a:rPr lang="en-US" sz="2000" i="1" u="sng" dirty="0" err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ms</a:t>
            </a:r>
            <a:endParaRPr lang="en-US" sz="2000" i="1" u="sng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9EA44D-2BB2-534D-8301-BCEA33586E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7444" y="796413"/>
            <a:ext cx="54864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4167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6"/>
          <p:cNvSpPr txBox="1">
            <a:spLocks noGrp="1"/>
          </p:cNvSpPr>
          <p:nvPr>
            <p:ph type="title"/>
          </p:nvPr>
        </p:nvSpPr>
        <p:spPr>
          <a:xfrm>
            <a:off x="1100138" y="96441"/>
            <a:ext cx="8043900" cy="4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Limitations</a:t>
            </a:r>
            <a:endParaRPr sz="3200" b="1" i="1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109;p26">
            <a:extLst>
              <a:ext uri="{FF2B5EF4-FFF2-40B4-BE49-F238E27FC236}">
                <a16:creationId xmlns:a16="http://schemas.microsoft.com/office/drawing/2014/main" id="{58CFAF75-3A2B-794A-83D3-7BD1025AC00C}"/>
              </a:ext>
            </a:extLst>
          </p:cNvPr>
          <p:cNvSpPr txBox="1"/>
          <p:nvPr/>
        </p:nvSpPr>
        <p:spPr>
          <a:xfrm>
            <a:off x="44164" y="605657"/>
            <a:ext cx="8992630" cy="1505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lvl="0" algn="l" rtl="0">
              <a:spcBef>
                <a:spcPts val="0"/>
              </a:spcBef>
              <a:spcAft>
                <a:spcPts val="0"/>
              </a:spcAft>
              <a:buSzPts val="2400"/>
            </a:pPr>
            <a:r>
              <a:rPr lang="en-US" sz="2000" b="1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I/O bound computation:</a:t>
            </a:r>
          </a:p>
          <a:p>
            <a:pPr marL="419100" lvl="0" indent="-342900">
              <a:buSzPts val="24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The preferred idiom is </a:t>
            </a:r>
            <a:r>
              <a:rPr lang="en-US" sz="2000" i="1" u="sng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outer I/O, inner compute</a:t>
            </a:r>
            <a:endParaRPr lang="en-US" sz="2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19100" lvl="0" indent="-342900" algn="l" rtl="0"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Worker pool size could be tuned </a:t>
            </a:r>
          </a:p>
          <a:p>
            <a:pPr marL="419100" lvl="0" indent="-342900" algn="l" rtl="0"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I/O could be done elsewhere, like </a:t>
            </a:r>
            <a:r>
              <a:rPr lang="en-US" sz="2000" u="sng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Microsoft Bosque</a:t>
            </a:r>
          </a:p>
          <a:p>
            <a:pPr marL="76200" lvl="0" algn="l" rtl="0">
              <a:spcBef>
                <a:spcPts val="0"/>
              </a:spcBef>
              <a:spcAft>
                <a:spcPts val="0"/>
              </a:spcAft>
              <a:buSzPts val="2400"/>
            </a:pPr>
            <a:endParaRPr lang="en-US" sz="2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564444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6"/>
          <p:cNvSpPr txBox="1">
            <a:spLocks noGrp="1"/>
          </p:cNvSpPr>
          <p:nvPr>
            <p:ph type="title"/>
          </p:nvPr>
        </p:nvSpPr>
        <p:spPr>
          <a:xfrm>
            <a:off x="1100138" y="96441"/>
            <a:ext cx="8043900" cy="4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Icon Credit</a:t>
            </a:r>
            <a:endParaRPr sz="3200" b="1" i="1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109;p26">
            <a:extLst>
              <a:ext uri="{FF2B5EF4-FFF2-40B4-BE49-F238E27FC236}">
                <a16:creationId xmlns:a16="http://schemas.microsoft.com/office/drawing/2014/main" id="{75D4D98E-8D2A-6D4A-BA31-675828A96A21}"/>
              </a:ext>
            </a:extLst>
          </p:cNvPr>
          <p:cNvSpPr txBox="1"/>
          <p:nvPr/>
        </p:nvSpPr>
        <p:spPr>
          <a:xfrm>
            <a:off x="50705" y="624442"/>
            <a:ext cx="4418848" cy="2027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lvl="0">
              <a:buSzPts val="2400"/>
            </a:pPr>
            <a:r>
              <a:rPr lang="en-US" sz="20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Icon credit for </a:t>
            </a:r>
            <a:r>
              <a:rPr lang="en-US" sz="2000" i="1" u="sng" dirty="0" err="1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www.flaticon.com</a:t>
            </a:r>
            <a:endParaRPr lang="en-US" sz="2000" i="1" u="sng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421816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CC44764C-8D6E-F24A-9D2F-4BEE984A9465}"/>
              </a:ext>
            </a:extLst>
          </p:cNvPr>
          <p:cNvSpPr/>
          <p:nvPr/>
        </p:nvSpPr>
        <p:spPr>
          <a:xfrm>
            <a:off x="881893" y="2373073"/>
            <a:ext cx="1299754" cy="860134"/>
          </a:xfrm>
          <a:prstGeom prst="rect">
            <a:avLst/>
          </a:prstGeom>
          <a:ln>
            <a:solidFill>
              <a:srgbClr val="00B0F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59EC88F2-FD55-1B44-AF17-274C5B592E70}"/>
              </a:ext>
            </a:extLst>
          </p:cNvPr>
          <p:cNvSpPr/>
          <p:nvPr/>
        </p:nvSpPr>
        <p:spPr>
          <a:xfrm>
            <a:off x="2884426" y="2377516"/>
            <a:ext cx="3157663" cy="2552266"/>
          </a:xfrm>
          <a:prstGeom prst="rect">
            <a:avLst/>
          </a:prstGeom>
          <a:ln>
            <a:solidFill>
              <a:srgbClr val="00B0F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2200" b="1" i="1" u="sng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Edge Stream Processing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E4D5C9B6-3242-6744-BD11-1E824AA7A1F5}"/>
              </a:ext>
            </a:extLst>
          </p:cNvPr>
          <p:cNvSpPr/>
          <p:nvPr/>
        </p:nvSpPr>
        <p:spPr>
          <a:xfrm>
            <a:off x="6720830" y="2377516"/>
            <a:ext cx="2032367" cy="2552266"/>
          </a:xfrm>
          <a:prstGeom prst="rect">
            <a:avLst/>
          </a:prstGeom>
          <a:ln>
            <a:solidFill>
              <a:srgbClr val="00B0F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Central Analytics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4D544A91-6571-FE43-B4DC-ECF775EFE877}"/>
              </a:ext>
            </a:extLst>
          </p:cNvPr>
          <p:cNvSpPr/>
          <p:nvPr/>
        </p:nvSpPr>
        <p:spPr>
          <a:xfrm>
            <a:off x="881753" y="4310737"/>
            <a:ext cx="1299754" cy="620486"/>
          </a:xfrm>
          <a:prstGeom prst="rect">
            <a:avLst/>
          </a:prstGeom>
          <a:ln>
            <a:solidFill>
              <a:srgbClr val="00B0F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6D80A62-E97F-FB40-A88C-FB3CFED4AB0E}"/>
              </a:ext>
            </a:extLst>
          </p:cNvPr>
          <p:cNvSpPr/>
          <p:nvPr/>
        </p:nvSpPr>
        <p:spPr>
          <a:xfrm>
            <a:off x="881753" y="3233207"/>
            <a:ext cx="1299754" cy="1097280"/>
          </a:xfrm>
          <a:prstGeom prst="rect">
            <a:avLst/>
          </a:prstGeom>
          <a:ln>
            <a:solidFill>
              <a:srgbClr val="00B0F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8" name="Google Shape;108;p26"/>
          <p:cNvSpPr txBox="1">
            <a:spLocks noGrp="1"/>
          </p:cNvSpPr>
          <p:nvPr>
            <p:ph type="title"/>
          </p:nvPr>
        </p:nvSpPr>
        <p:spPr>
          <a:xfrm>
            <a:off x="1100138" y="96441"/>
            <a:ext cx="8043900" cy="4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Our Edge Model</a:t>
            </a:r>
            <a:endParaRPr sz="3200" b="1" i="1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12AD98EE-D2C1-1142-96F6-E44C9254B6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1429" y="3265864"/>
            <a:ext cx="457200" cy="457200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B59B5A28-5E77-2044-A147-1AC567F91B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1429" y="2710614"/>
            <a:ext cx="457200" cy="45720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80E19206-7192-C44C-BAA7-D9FC96A1F07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51429" y="3821114"/>
            <a:ext cx="457200" cy="457200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3B921796-CD27-E440-9AF1-1EEF68747CD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647572" y="2710614"/>
            <a:ext cx="457200" cy="457200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06EDBE4A-90F5-8341-8094-EEDBE31C7F3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647572" y="3265864"/>
            <a:ext cx="457200" cy="457200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F7FC61CE-71DA-554B-8C6F-16DDAF37C07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647572" y="3821114"/>
            <a:ext cx="457200" cy="457200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42ABDDC8-7C75-D841-9371-ACA364CC5F7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951429" y="4391836"/>
            <a:ext cx="457200" cy="457200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CE579E1A-4CF7-4942-A273-6223702BC7DE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647572" y="4391836"/>
            <a:ext cx="457200" cy="457200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BE2F7D07-62F1-6745-A049-CAABEE093F83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6822615" y="2876160"/>
            <a:ext cx="1828800" cy="182880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EA861CAB-C35B-9742-B139-C921CE55B493}"/>
              </a:ext>
            </a:extLst>
          </p:cNvPr>
          <p:cNvSpPr txBox="1"/>
          <p:nvPr/>
        </p:nvSpPr>
        <p:spPr>
          <a:xfrm>
            <a:off x="1105618" y="1973683"/>
            <a:ext cx="8595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Things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1E5ADA5-28D2-9A42-A5DC-5CB1C5A86707}"/>
              </a:ext>
            </a:extLst>
          </p:cNvPr>
          <p:cNvSpPr txBox="1"/>
          <p:nvPr/>
        </p:nvSpPr>
        <p:spPr>
          <a:xfrm>
            <a:off x="3844385" y="1973683"/>
            <a:ext cx="12073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Gateways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968B387-1468-FB42-AE20-F23A37D7F204}"/>
              </a:ext>
            </a:extLst>
          </p:cNvPr>
          <p:cNvSpPr txBox="1"/>
          <p:nvPr/>
        </p:nvSpPr>
        <p:spPr>
          <a:xfrm>
            <a:off x="7344918" y="1973683"/>
            <a:ext cx="7841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Cloud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7B97611-210B-674E-A5C8-85C5B66AB471}"/>
              </a:ext>
            </a:extLst>
          </p:cNvPr>
          <p:cNvSpPr txBox="1"/>
          <p:nvPr/>
        </p:nvSpPr>
        <p:spPr>
          <a:xfrm>
            <a:off x="117388" y="3561960"/>
            <a:ext cx="7377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sensors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615A329-3481-9E47-8920-158C1C0709AA}"/>
              </a:ext>
            </a:extLst>
          </p:cNvPr>
          <p:cNvSpPr txBox="1"/>
          <p:nvPr/>
        </p:nvSpPr>
        <p:spPr>
          <a:xfrm>
            <a:off x="9624" y="4343172"/>
            <a:ext cx="8771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actuators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D962C123-D002-074C-A195-33EE6FB378A3}"/>
              </a:ext>
            </a:extLst>
          </p:cNvPr>
          <p:cNvCxnSpPr>
            <a:cxnSpLocks/>
            <a:endCxn id="46" idx="2"/>
          </p:cNvCxnSpPr>
          <p:nvPr/>
        </p:nvCxnSpPr>
        <p:spPr>
          <a:xfrm>
            <a:off x="1531630" y="2373073"/>
            <a:ext cx="0" cy="2558150"/>
          </a:xfrm>
          <a:prstGeom prst="line">
            <a:avLst/>
          </a:prstGeom>
          <a:ln w="254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0057AD89-B9AF-2F4D-9D88-7D1D8F35E54F}"/>
              </a:ext>
            </a:extLst>
          </p:cNvPr>
          <p:cNvSpPr txBox="1"/>
          <p:nvPr/>
        </p:nvSpPr>
        <p:spPr>
          <a:xfrm>
            <a:off x="957995" y="2400355"/>
            <a:ext cx="4443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city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A7BFC8B-D874-DC47-A5F5-56A7A045C542}"/>
              </a:ext>
            </a:extLst>
          </p:cNvPr>
          <p:cNvSpPr txBox="1"/>
          <p:nvPr/>
        </p:nvSpPr>
        <p:spPr>
          <a:xfrm>
            <a:off x="1484696" y="2377671"/>
            <a:ext cx="7697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hospital</a:t>
            </a:r>
          </a:p>
        </p:txBody>
      </p:sp>
      <p:sp>
        <p:nvSpPr>
          <p:cNvPr id="51" name="Left-Right Arrow 50">
            <a:extLst>
              <a:ext uri="{FF2B5EF4-FFF2-40B4-BE49-F238E27FC236}">
                <a16:creationId xmlns:a16="http://schemas.microsoft.com/office/drawing/2014/main" id="{62FC5344-AE5F-F04A-9B30-7A11D3CAE7E7}"/>
              </a:ext>
            </a:extLst>
          </p:cNvPr>
          <p:cNvSpPr/>
          <p:nvPr/>
        </p:nvSpPr>
        <p:spPr>
          <a:xfrm>
            <a:off x="2234833" y="3515509"/>
            <a:ext cx="603082" cy="233608"/>
          </a:xfrm>
          <a:prstGeom prst="leftRight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55B5F15-DDF1-704C-8A43-58D052A0ED39}"/>
              </a:ext>
            </a:extLst>
          </p:cNvPr>
          <p:cNvGrpSpPr/>
          <p:nvPr/>
        </p:nvGrpSpPr>
        <p:grpSpPr>
          <a:xfrm>
            <a:off x="3383968" y="2932766"/>
            <a:ext cx="2124999" cy="1696151"/>
            <a:chOff x="3383968" y="2932766"/>
            <a:chExt cx="2124999" cy="1696151"/>
          </a:xfrm>
        </p:grpSpPr>
        <p:pic>
          <p:nvPicPr>
            <p:cNvPr id="35" name="Graphic 34">
              <a:extLst>
                <a:ext uri="{FF2B5EF4-FFF2-40B4-BE49-F238E27FC236}">
                  <a16:creationId xmlns:a16="http://schemas.microsoft.com/office/drawing/2014/main" id="{E25AE2CE-F40F-CE45-A9CF-78AE06EA6852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4232094" y="2932766"/>
              <a:ext cx="457200" cy="457200"/>
            </a:xfrm>
            <a:prstGeom prst="rect">
              <a:avLst/>
            </a:prstGeom>
          </p:spPr>
        </p:pic>
        <p:pic>
          <p:nvPicPr>
            <p:cNvPr id="38" name="Graphic 37">
              <a:extLst>
                <a:ext uri="{FF2B5EF4-FFF2-40B4-BE49-F238E27FC236}">
                  <a16:creationId xmlns:a16="http://schemas.microsoft.com/office/drawing/2014/main" id="{F140DB7A-842F-6648-86A0-DCB4E4B825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4232094" y="3561960"/>
              <a:ext cx="457200" cy="457200"/>
            </a:xfrm>
            <a:prstGeom prst="rect">
              <a:avLst/>
            </a:prstGeom>
          </p:spPr>
        </p:pic>
        <p:pic>
          <p:nvPicPr>
            <p:cNvPr id="39" name="Graphic 38">
              <a:extLst>
                <a:ext uri="{FF2B5EF4-FFF2-40B4-BE49-F238E27FC236}">
                  <a16:creationId xmlns:a16="http://schemas.microsoft.com/office/drawing/2014/main" id="{5912A6A6-3E16-084D-9BF0-966836A1E6EC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4232094" y="4171717"/>
              <a:ext cx="457200" cy="457200"/>
            </a:xfrm>
            <a:prstGeom prst="rect">
              <a:avLst/>
            </a:prstGeom>
          </p:spPr>
        </p:pic>
        <p:pic>
          <p:nvPicPr>
            <p:cNvPr id="58" name="Graphic 57">
              <a:extLst>
                <a:ext uri="{FF2B5EF4-FFF2-40B4-BE49-F238E27FC236}">
                  <a16:creationId xmlns:a16="http://schemas.microsoft.com/office/drawing/2014/main" id="{A9D45088-B5E5-4143-8B11-1E91571D12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5051767" y="2932766"/>
              <a:ext cx="457200" cy="457200"/>
            </a:xfrm>
            <a:prstGeom prst="rect">
              <a:avLst/>
            </a:prstGeom>
          </p:spPr>
        </p:pic>
        <p:pic>
          <p:nvPicPr>
            <p:cNvPr id="59" name="Graphic 58">
              <a:extLst>
                <a:ext uri="{FF2B5EF4-FFF2-40B4-BE49-F238E27FC236}">
                  <a16:creationId xmlns:a16="http://schemas.microsoft.com/office/drawing/2014/main" id="{6638E052-2E40-BE40-962E-6BE2BC823A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5051767" y="3561960"/>
              <a:ext cx="457200" cy="457200"/>
            </a:xfrm>
            <a:prstGeom prst="rect">
              <a:avLst/>
            </a:prstGeom>
          </p:spPr>
        </p:pic>
        <p:pic>
          <p:nvPicPr>
            <p:cNvPr id="60" name="Graphic 59">
              <a:extLst>
                <a:ext uri="{FF2B5EF4-FFF2-40B4-BE49-F238E27FC236}">
                  <a16:creationId xmlns:a16="http://schemas.microsoft.com/office/drawing/2014/main" id="{738BC56F-4B48-E543-B38C-5E2B139A65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5051767" y="4171717"/>
              <a:ext cx="457200" cy="457200"/>
            </a:xfrm>
            <a:prstGeom prst="rect">
              <a:avLst/>
            </a:prstGeom>
          </p:spPr>
        </p:pic>
        <p:pic>
          <p:nvPicPr>
            <p:cNvPr id="61" name="Graphic 60">
              <a:extLst>
                <a:ext uri="{FF2B5EF4-FFF2-40B4-BE49-F238E27FC236}">
                  <a16:creationId xmlns:a16="http://schemas.microsoft.com/office/drawing/2014/main" id="{0F669CC1-39BC-594A-B760-487DEA0124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3383968" y="2932766"/>
              <a:ext cx="457200" cy="457200"/>
            </a:xfrm>
            <a:prstGeom prst="rect">
              <a:avLst/>
            </a:prstGeom>
          </p:spPr>
        </p:pic>
        <p:pic>
          <p:nvPicPr>
            <p:cNvPr id="62" name="Graphic 61">
              <a:extLst>
                <a:ext uri="{FF2B5EF4-FFF2-40B4-BE49-F238E27FC236}">
                  <a16:creationId xmlns:a16="http://schemas.microsoft.com/office/drawing/2014/main" id="{178C6F3D-F129-1445-9B3C-D5CECCA0438B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3383968" y="3561960"/>
              <a:ext cx="457200" cy="457200"/>
            </a:xfrm>
            <a:prstGeom prst="rect">
              <a:avLst/>
            </a:prstGeom>
          </p:spPr>
        </p:pic>
        <p:pic>
          <p:nvPicPr>
            <p:cNvPr id="63" name="Graphic 62">
              <a:extLst>
                <a:ext uri="{FF2B5EF4-FFF2-40B4-BE49-F238E27FC236}">
                  <a16:creationId xmlns:a16="http://schemas.microsoft.com/office/drawing/2014/main" id="{F3F432B0-0001-4647-B3B4-A6F01B720550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3383968" y="4171717"/>
              <a:ext cx="457200" cy="457200"/>
            </a:xfrm>
            <a:prstGeom prst="rect">
              <a:avLst/>
            </a:prstGeom>
          </p:spPr>
        </p:pic>
      </p:grpSp>
      <p:sp>
        <p:nvSpPr>
          <p:cNvPr id="64" name="Left-Right Arrow 63">
            <a:extLst>
              <a:ext uri="{FF2B5EF4-FFF2-40B4-BE49-F238E27FC236}">
                <a16:creationId xmlns:a16="http://schemas.microsoft.com/office/drawing/2014/main" id="{B178CFB0-04D6-194F-8D53-DD4840F12C28}"/>
              </a:ext>
            </a:extLst>
          </p:cNvPr>
          <p:cNvSpPr/>
          <p:nvPr/>
        </p:nvSpPr>
        <p:spPr>
          <a:xfrm>
            <a:off x="6081276" y="3515509"/>
            <a:ext cx="603082" cy="233608"/>
          </a:xfrm>
          <a:prstGeom prst="leftRight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Google Shape;109;p26">
            <a:extLst>
              <a:ext uri="{FF2B5EF4-FFF2-40B4-BE49-F238E27FC236}">
                <a16:creationId xmlns:a16="http://schemas.microsoft.com/office/drawing/2014/main" id="{DF1C9F4E-5C7E-B943-A4F2-67F03D365D6E}"/>
              </a:ext>
            </a:extLst>
          </p:cNvPr>
          <p:cNvSpPr txBox="1"/>
          <p:nvPr/>
        </p:nvSpPr>
        <p:spPr>
          <a:xfrm>
            <a:off x="237343" y="627273"/>
            <a:ext cx="3994751" cy="1342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lvl="0" algn="l" rtl="0">
              <a:spcBef>
                <a:spcPts val="0"/>
              </a:spcBef>
              <a:spcAft>
                <a:spcPts val="0"/>
              </a:spcAft>
              <a:buSzPts val="2400"/>
            </a:pP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Hardware</a:t>
            </a:r>
          </a:p>
          <a:p>
            <a:pPr marL="419100" lvl="0" indent="-342900" algn="l" rtl="0"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•"/>
            </a:pP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Limited resources</a:t>
            </a:r>
          </a:p>
          <a:p>
            <a:pPr marL="419100" lvl="0" indent="-342900" algn="l" rtl="0"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•"/>
            </a:pP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Well connected</a:t>
            </a:r>
          </a:p>
        </p:txBody>
      </p:sp>
      <p:sp>
        <p:nvSpPr>
          <p:cNvPr id="48" name="Google Shape;109;p26">
            <a:extLst>
              <a:ext uri="{FF2B5EF4-FFF2-40B4-BE49-F238E27FC236}">
                <a16:creationId xmlns:a16="http://schemas.microsoft.com/office/drawing/2014/main" id="{BEE13DEC-CDD7-F041-A716-3E886E52DF68}"/>
              </a:ext>
            </a:extLst>
          </p:cNvPr>
          <p:cNvSpPr txBox="1"/>
          <p:nvPr/>
        </p:nvSpPr>
        <p:spPr>
          <a:xfrm>
            <a:off x="4317232" y="627273"/>
            <a:ext cx="4435965" cy="1338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lvl="0" algn="l" rtl="0">
              <a:spcBef>
                <a:spcPts val="0"/>
              </a:spcBef>
              <a:spcAft>
                <a:spcPts val="0"/>
              </a:spcAft>
              <a:buSzPts val="2400"/>
            </a:pP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Application</a:t>
            </a:r>
          </a:p>
          <a:p>
            <a:pPr marL="419100" lvl="0" indent="-342900" algn="l" rtl="0"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•"/>
            </a:pP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Reasonable complex operations</a:t>
            </a:r>
          </a:p>
          <a:p>
            <a:pPr marL="419100" lvl="0" indent="-342900" algn="l" rtl="0"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•"/>
            </a:pP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For example, </a:t>
            </a:r>
            <a:r>
              <a:rPr lang="en-US" sz="2000" dirty="0" err="1">
                <a:latin typeface="Calibri"/>
                <a:ea typeface="Calibri"/>
                <a:cs typeface="Calibri"/>
                <a:sym typeface="Calibri"/>
              </a:rPr>
              <a:t>FarmBeats</a:t>
            </a: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 [NSDI’17]</a:t>
            </a:r>
          </a:p>
        </p:txBody>
      </p: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DA91A92B-2DF3-4E49-9CBE-325C1F956182}"/>
              </a:ext>
            </a:extLst>
          </p:cNvPr>
          <p:cNvGrpSpPr/>
          <p:nvPr/>
        </p:nvGrpSpPr>
        <p:grpSpPr>
          <a:xfrm>
            <a:off x="3383968" y="2912236"/>
            <a:ext cx="2124999" cy="1720598"/>
            <a:chOff x="739940" y="881331"/>
            <a:chExt cx="2124999" cy="1720598"/>
          </a:xfrm>
        </p:grpSpPr>
        <p:pic>
          <p:nvPicPr>
            <p:cNvPr id="131" name="Graphic 130">
              <a:extLst>
                <a:ext uri="{FF2B5EF4-FFF2-40B4-BE49-F238E27FC236}">
                  <a16:creationId xmlns:a16="http://schemas.microsoft.com/office/drawing/2014/main" id="{171669B7-F13A-5B44-9353-5D87E63A2B52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739940" y="2144729"/>
              <a:ext cx="457200" cy="457200"/>
            </a:xfrm>
            <a:prstGeom prst="rect">
              <a:avLst/>
            </a:prstGeom>
          </p:spPr>
        </p:pic>
        <p:pic>
          <p:nvPicPr>
            <p:cNvPr id="132" name="Graphic 131">
              <a:extLst>
                <a:ext uri="{FF2B5EF4-FFF2-40B4-BE49-F238E27FC236}">
                  <a16:creationId xmlns:a16="http://schemas.microsoft.com/office/drawing/2014/main" id="{8BED40C5-82A0-4040-BA95-74BF61B072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1583191" y="2144729"/>
              <a:ext cx="457200" cy="457200"/>
            </a:xfrm>
            <a:prstGeom prst="rect">
              <a:avLst/>
            </a:prstGeom>
          </p:spPr>
        </p:pic>
        <p:pic>
          <p:nvPicPr>
            <p:cNvPr id="133" name="Graphic 132">
              <a:extLst>
                <a:ext uri="{FF2B5EF4-FFF2-40B4-BE49-F238E27FC236}">
                  <a16:creationId xmlns:a16="http://schemas.microsoft.com/office/drawing/2014/main" id="{73454BDC-3ACF-FA4E-8744-EA95DF621A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2407739" y="2144729"/>
              <a:ext cx="457200" cy="457200"/>
            </a:xfrm>
            <a:prstGeom prst="rect">
              <a:avLst/>
            </a:prstGeom>
          </p:spPr>
        </p:pic>
        <p:pic>
          <p:nvPicPr>
            <p:cNvPr id="134" name="Graphic 133">
              <a:extLst>
                <a:ext uri="{FF2B5EF4-FFF2-40B4-BE49-F238E27FC236}">
                  <a16:creationId xmlns:a16="http://schemas.microsoft.com/office/drawing/2014/main" id="{AA77C034-ACD5-1744-BE91-9C729B3F39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739940" y="1513030"/>
              <a:ext cx="457200" cy="457200"/>
            </a:xfrm>
            <a:prstGeom prst="rect">
              <a:avLst/>
            </a:prstGeom>
          </p:spPr>
        </p:pic>
        <p:pic>
          <p:nvPicPr>
            <p:cNvPr id="135" name="Graphic 134">
              <a:extLst>
                <a:ext uri="{FF2B5EF4-FFF2-40B4-BE49-F238E27FC236}">
                  <a16:creationId xmlns:a16="http://schemas.microsoft.com/office/drawing/2014/main" id="{B6B90DE9-A2DD-AF4B-8FDD-EA6E2140C1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1583191" y="1513030"/>
              <a:ext cx="457200" cy="457200"/>
            </a:xfrm>
            <a:prstGeom prst="rect">
              <a:avLst/>
            </a:prstGeom>
          </p:spPr>
        </p:pic>
        <p:pic>
          <p:nvPicPr>
            <p:cNvPr id="136" name="Graphic 135">
              <a:extLst>
                <a:ext uri="{FF2B5EF4-FFF2-40B4-BE49-F238E27FC236}">
                  <a16:creationId xmlns:a16="http://schemas.microsoft.com/office/drawing/2014/main" id="{A4341AA5-13BB-0846-B178-C6F9BC0E4A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2407739" y="1513030"/>
              <a:ext cx="457200" cy="457200"/>
            </a:xfrm>
            <a:prstGeom prst="rect">
              <a:avLst/>
            </a:prstGeom>
          </p:spPr>
        </p:pic>
        <p:pic>
          <p:nvPicPr>
            <p:cNvPr id="137" name="Graphic 136">
              <a:extLst>
                <a:ext uri="{FF2B5EF4-FFF2-40B4-BE49-F238E27FC236}">
                  <a16:creationId xmlns:a16="http://schemas.microsoft.com/office/drawing/2014/main" id="{E6FCB2AF-8A7B-164A-92A3-2A111DB21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739940" y="881331"/>
              <a:ext cx="457200" cy="457200"/>
            </a:xfrm>
            <a:prstGeom prst="rect">
              <a:avLst/>
            </a:prstGeom>
          </p:spPr>
        </p:pic>
        <p:pic>
          <p:nvPicPr>
            <p:cNvPr id="138" name="Graphic 137">
              <a:extLst>
                <a:ext uri="{FF2B5EF4-FFF2-40B4-BE49-F238E27FC236}">
                  <a16:creationId xmlns:a16="http://schemas.microsoft.com/office/drawing/2014/main" id="{E0A2E5F3-BD0B-474D-8887-E8B102D6EF04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1583191" y="881331"/>
              <a:ext cx="457200" cy="457200"/>
            </a:xfrm>
            <a:prstGeom prst="rect">
              <a:avLst/>
            </a:prstGeom>
          </p:spPr>
        </p:pic>
        <p:pic>
          <p:nvPicPr>
            <p:cNvPr id="139" name="Graphic 138">
              <a:extLst>
                <a:ext uri="{FF2B5EF4-FFF2-40B4-BE49-F238E27FC236}">
                  <a16:creationId xmlns:a16="http://schemas.microsoft.com/office/drawing/2014/main" id="{9BC3DFE5-E2B0-F845-84F6-A11DC80B6C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2407739" y="881331"/>
              <a:ext cx="457200" cy="457200"/>
            </a:xfrm>
            <a:prstGeom prst="rect">
              <a:avLst/>
            </a:prstGeom>
          </p:spPr>
        </p:pic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51192477-DE1F-D94A-987B-9A443DEA4246}"/>
              </a:ext>
            </a:extLst>
          </p:cNvPr>
          <p:cNvGrpSpPr/>
          <p:nvPr/>
        </p:nvGrpSpPr>
        <p:grpSpPr>
          <a:xfrm>
            <a:off x="3383968" y="2912236"/>
            <a:ext cx="2124999" cy="1720598"/>
            <a:chOff x="6139254" y="833645"/>
            <a:chExt cx="2124999" cy="1720598"/>
          </a:xfrm>
        </p:grpSpPr>
        <p:pic>
          <p:nvPicPr>
            <p:cNvPr id="141" name="Graphic 140">
              <a:extLst>
                <a:ext uri="{FF2B5EF4-FFF2-40B4-BE49-F238E27FC236}">
                  <a16:creationId xmlns:a16="http://schemas.microsoft.com/office/drawing/2014/main" id="{A5018595-A2B2-6542-8141-81DC85F76E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6139254" y="2097043"/>
              <a:ext cx="457200" cy="457200"/>
            </a:xfrm>
            <a:prstGeom prst="rect">
              <a:avLst/>
            </a:prstGeom>
          </p:spPr>
        </p:pic>
        <p:pic>
          <p:nvPicPr>
            <p:cNvPr id="142" name="Graphic 141">
              <a:extLst>
                <a:ext uri="{FF2B5EF4-FFF2-40B4-BE49-F238E27FC236}">
                  <a16:creationId xmlns:a16="http://schemas.microsoft.com/office/drawing/2014/main" id="{12601D37-8F5B-A843-BB7E-462848CFD22F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6982505" y="2097043"/>
              <a:ext cx="457200" cy="457200"/>
            </a:xfrm>
            <a:prstGeom prst="rect">
              <a:avLst/>
            </a:prstGeom>
          </p:spPr>
        </p:pic>
        <p:pic>
          <p:nvPicPr>
            <p:cNvPr id="143" name="Graphic 142">
              <a:extLst>
                <a:ext uri="{FF2B5EF4-FFF2-40B4-BE49-F238E27FC236}">
                  <a16:creationId xmlns:a16="http://schemas.microsoft.com/office/drawing/2014/main" id="{21DED50B-0E67-1245-A229-FB17D4AE9E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7807053" y="2097043"/>
              <a:ext cx="457200" cy="457200"/>
            </a:xfrm>
            <a:prstGeom prst="rect">
              <a:avLst/>
            </a:prstGeom>
          </p:spPr>
        </p:pic>
        <p:pic>
          <p:nvPicPr>
            <p:cNvPr id="144" name="Graphic 143">
              <a:extLst>
                <a:ext uri="{FF2B5EF4-FFF2-40B4-BE49-F238E27FC236}">
                  <a16:creationId xmlns:a16="http://schemas.microsoft.com/office/drawing/2014/main" id="{3E017887-C672-FD4C-9A5F-5DBA71E8383E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6139254" y="1465344"/>
              <a:ext cx="457200" cy="457200"/>
            </a:xfrm>
            <a:prstGeom prst="rect">
              <a:avLst/>
            </a:prstGeom>
          </p:spPr>
        </p:pic>
        <p:pic>
          <p:nvPicPr>
            <p:cNvPr id="145" name="Graphic 144">
              <a:extLst>
                <a:ext uri="{FF2B5EF4-FFF2-40B4-BE49-F238E27FC236}">
                  <a16:creationId xmlns:a16="http://schemas.microsoft.com/office/drawing/2014/main" id="{B7F1EC28-5550-424C-BD21-9BE7E36EAB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6982505" y="1465344"/>
              <a:ext cx="457200" cy="457200"/>
            </a:xfrm>
            <a:prstGeom prst="rect">
              <a:avLst/>
            </a:prstGeom>
          </p:spPr>
        </p:pic>
        <p:pic>
          <p:nvPicPr>
            <p:cNvPr id="146" name="Graphic 145">
              <a:extLst>
                <a:ext uri="{FF2B5EF4-FFF2-40B4-BE49-F238E27FC236}">
                  <a16:creationId xmlns:a16="http://schemas.microsoft.com/office/drawing/2014/main" id="{854D3D87-30C2-7D47-ABFD-4CAFAFE0FB35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7807053" y="1465344"/>
              <a:ext cx="457200" cy="457200"/>
            </a:xfrm>
            <a:prstGeom prst="rect">
              <a:avLst/>
            </a:prstGeom>
          </p:spPr>
        </p:pic>
        <p:pic>
          <p:nvPicPr>
            <p:cNvPr id="147" name="Graphic 146">
              <a:extLst>
                <a:ext uri="{FF2B5EF4-FFF2-40B4-BE49-F238E27FC236}">
                  <a16:creationId xmlns:a16="http://schemas.microsoft.com/office/drawing/2014/main" id="{26C146F9-E34A-0645-B21B-FF6EEF7080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6139254" y="833645"/>
              <a:ext cx="457200" cy="457200"/>
            </a:xfrm>
            <a:prstGeom prst="rect">
              <a:avLst/>
            </a:prstGeom>
          </p:spPr>
        </p:pic>
        <p:pic>
          <p:nvPicPr>
            <p:cNvPr id="148" name="Graphic 147">
              <a:extLst>
                <a:ext uri="{FF2B5EF4-FFF2-40B4-BE49-F238E27FC236}">
                  <a16:creationId xmlns:a16="http://schemas.microsoft.com/office/drawing/2014/main" id="{A041D4E1-8869-1742-A74F-2194BD0EA9E7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6982505" y="833645"/>
              <a:ext cx="457200" cy="457200"/>
            </a:xfrm>
            <a:prstGeom prst="rect">
              <a:avLst/>
            </a:prstGeom>
          </p:spPr>
        </p:pic>
        <p:pic>
          <p:nvPicPr>
            <p:cNvPr id="149" name="Graphic 148">
              <a:extLst>
                <a:ext uri="{FF2B5EF4-FFF2-40B4-BE49-F238E27FC236}">
                  <a16:creationId xmlns:a16="http://schemas.microsoft.com/office/drawing/2014/main" id="{3F083202-8824-624E-9194-E222DB61D3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7807053" y="833645"/>
              <a:ext cx="457200" cy="457200"/>
            </a:xfrm>
            <a:prstGeom prst="rect">
              <a:avLst/>
            </a:prstGeom>
          </p:spPr>
        </p:pic>
        <p:cxnSp>
          <p:nvCxnSpPr>
            <p:cNvPr id="150" name="Straight Arrow Connector 149">
              <a:extLst>
                <a:ext uri="{FF2B5EF4-FFF2-40B4-BE49-F238E27FC236}">
                  <a16:creationId xmlns:a16="http://schemas.microsoft.com/office/drawing/2014/main" id="{9DABB4A2-F66C-3E41-BA8B-D58A345170C6}"/>
                </a:ext>
              </a:extLst>
            </p:cNvPr>
            <p:cNvCxnSpPr>
              <a:stCxn id="147" idx="3"/>
              <a:endCxn id="148" idx="1"/>
            </p:cNvCxnSpPr>
            <p:nvPr/>
          </p:nvCxnSpPr>
          <p:spPr>
            <a:xfrm>
              <a:off x="6596454" y="1062245"/>
              <a:ext cx="386051" cy="0"/>
            </a:xfrm>
            <a:prstGeom prst="straightConnector1">
              <a:avLst/>
            </a:prstGeom>
            <a:ln w="25400">
              <a:solidFill>
                <a:srgbClr val="00B0F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Arrow Connector 150">
              <a:extLst>
                <a:ext uri="{FF2B5EF4-FFF2-40B4-BE49-F238E27FC236}">
                  <a16:creationId xmlns:a16="http://schemas.microsoft.com/office/drawing/2014/main" id="{98A4C471-DFD1-1C49-8ED4-325754D73F7A}"/>
                </a:ext>
              </a:extLst>
            </p:cNvPr>
            <p:cNvCxnSpPr>
              <a:cxnSpLocks/>
              <a:stCxn id="144" idx="3"/>
              <a:endCxn id="148" idx="1"/>
            </p:cNvCxnSpPr>
            <p:nvPr/>
          </p:nvCxnSpPr>
          <p:spPr>
            <a:xfrm flipV="1">
              <a:off x="6596454" y="1062245"/>
              <a:ext cx="386051" cy="631699"/>
            </a:xfrm>
            <a:prstGeom prst="straightConnector1">
              <a:avLst/>
            </a:prstGeom>
            <a:ln w="25400">
              <a:solidFill>
                <a:srgbClr val="00B0F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Arrow Connector 151">
              <a:extLst>
                <a:ext uri="{FF2B5EF4-FFF2-40B4-BE49-F238E27FC236}">
                  <a16:creationId xmlns:a16="http://schemas.microsoft.com/office/drawing/2014/main" id="{BD3DDB0C-1FC4-D549-B8BD-0968FC223223}"/>
                </a:ext>
              </a:extLst>
            </p:cNvPr>
            <p:cNvCxnSpPr>
              <a:cxnSpLocks/>
              <a:stCxn id="141" idx="3"/>
              <a:endCxn id="148" idx="1"/>
            </p:cNvCxnSpPr>
            <p:nvPr/>
          </p:nvCxnSpPr>
          <p:spPr>
            <a:xfrm flipV="1">
              <a:off x="6596454" y="1062245"/>
              <a:ext cx="386051" cy="1263398"/>
            </a:xfrm>
            <a:prstGeom prst="straightConnector1">
              <a:avLst/>
            </a:prstGeom>
            <a:ln w="25400">
              <a:solidFill>
                <a:srgbClr val="00B0F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Arrow Connector 152">
              <a:extLst>
                <a:ext uri="{FF2B5EF4-FFF2-40B4-BE49-F238E27FC236}">
                  <a16:creationId xmlns:a16="http://schemas.microsoft.com/office/drawing/2014/main" id="{AB68CB4C-D475-8544-A670-4766EAFFC2C4}"/>
                </a:ext>
              </a:extLst>
            </p:cNvPr>
            <p:cNvCxnSpPr>
              <a:cxnSpLocks/>
              <a:stCxn id="144" idx="3"/>
              <a:endCxn id="145" idx="1"/>
            </p:cNvCxnSpPr>
            <p:nvPr/>
          </p:nvCxnSpPr>
          <p:spPr>
            <a:xfrm>
              <a:off x="6596454" y="1693944"/>
              <a:ext cx="386051" cy="0"/>
            </a:xfrm>
            <a:prstGeom prst="straightConnector1">
              <a:avLst/>
            </a:prstGeom>
            <a:ln w="25400">
              <a:solidFill>
                <a:srgbClr val="00B0F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Arrow Connector 153">
              <a:extLst>
                <a:ext uri="{FF2B5EF4-FFF2-40B4-BE49-F238E27FC236}">
                  <a16:creationId xmlns:a16="http://schemas.microsoft.com/office/drawing/2014/main" id="{0A19BF49-3F24-2249-9CE8-D00FE5AC2AF0}"/>
                </a:ext>
              </a:extLst>
            </p:cNvPr>
            <p:cNvCxnSpPr>
              <a:cxnSpLocks/>
              <a:stCxn id="147" idx="3"/>
              <a:endCxn id="145" idx="1"/>
            </p:cNvCxnSpPr>
            <p:nvPr/>
          </p:nvCxnSpPr>
          <p:spPr>
            <a:xfrm>
              <a:off x="6596454" y="1062245"/>
              <a:ext cx="386051" cy="631699"/>
            </a:xfrm>
            <a:prstGeom prst="straightConnector1">
              <a:avLst/>
            </a:prstGeom>
            <a:ln w="25400">
              <a:solidFill>
                <a:srgbClr val="00B0F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Arrow Connector 154">
              <a:extLst>
                <a:ext uri="{FF2B5EF4-FFF2-40B4-BE49-F238E27FC236}">
                  <a16:creationId xmlns:a16="http://schemas.microsoft.com/office/drawing/2014/main" id="{5DBA21FE-1619-4241-89C8-FA9850F8399D}"/>
                </a:ext>
              </a:extLst>
            </p:cNvPr>
            <p:cNvCxnSpPr>
              <a:cxnSpLocks/>
              <a:stCxn id="147" idx="3"/>
              <a:endCxn id="142" idx="1"/>
            </p:cNvCxnSpPr>
            <p:nvPr/>
          </p:nvCxnSpPr>
          <p:spPr>
            <a:xfrm>
              <a:off x="6596454" y="1062245"/>
              <a:ext cx="386051" cy="1263398"/>
            </a:xfrm>
            <a:prstGeom prst="straightConnector1">
              <a:avLst/>
            </a:prstGeom>
            <a:ln w="25400">
              <a:solidFill>
                <a:srgbClr val="00B0F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Arrow Connector 155">
              <a:extLst>
                <a:ext uri="{FF2B5EF4-FFF2-40B4-BE49-F238E27FC236}">
                  <a16:creationId xmlns:a16="http://schemas.microsoft.com/office/drawing/2014/main" id="{7D78677A-36A2-DB43-A155-2134BF36746F}"/>
                </a:ext>
              </a:extLst>
            </p:cNvPr>
            <p:cNvCxnSpPr>
              <a:cxnSpLocks/>
              <a:stCxn id="141" idx="3"/>
              <a:endCxn id="142" idx="1"/>
            </p:cNvCxnSpPr>
            <p:nvPr/>
          </p:nvCxnSpPr>
          <p:spPr>
            <a:xfrm>
              <a:off x="6596454" y="2325643"/>
              <a:ext cx="386051" cy="0"/>
            </a:xfrm>
            <a:prstGeom prst="straightConnector1">
              <a:avLst/>
            </a:prstGeom>
            <a:ln w="25400">
              <a:solidFill>
                <a:srgbClr val="00B0F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Arrow Connector 156">
              <a:extLst>
                <a:ext uri="{FF2B5EF4-FFF2-40B4-BE49-F238E27FC236}">
                  <a16:creationId xmlns:a16="http://schemas.microsoft.com/office/drawing/2014/main" id="{8D48752C-DECF-8146-AAC3-32ECF2256296}"/>
                </a:ext>
              </a:extLst>
            </p:cNvPr>
            <p:cNvCxnSpPr>
              <a:cxnSpLocks/>
              <a:stCxn id="141" idx="3"/>
              <a:endCxn id="145" idx="1"/>
            </p:cNvCxnSpPr>
            <p:nvPr/>
          </p:nvCxnSpPr>
          <p:spPr>
            <a:xfrm flipV="1">
              <a:off x="6596454" y="1693944"/>
              <a:ext cx="386051" cy="631699"/>
            </a:xfrm>
            <a:prstGeom prst="straightConnector1">
              <a:avLst/>
            </a:prstGeom>
            <a:ln w="25400">
              <a:solidFill>
                <a:srgbClr val="00B0F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Arrow Connector 157">
              <a:extLst>
                <a:ext uri="{FF2B5EF4-FFF2-40B4-BE49-F238E27FC236}">
                  <a16:creationId xmlns:a16="http://schemas.microsoft.com/office/drawing/2014/main" id="{C8E34876-24C6-0C49-9647-768C55FB879E}"/>
                </a:ext>
              </a:extLst>
            </p:cNvPr>
            <p:cNvCxnSpPr>
              <a:cxnSpLocks/>
              <a:stCxn id="144" idx="3"/>
              <a:endCxn id="142" idx="1"/>
            </p:cNvCxnSpPr>
            <p:nvPr/>
          </p:nvCxnSpPr>
          <p:spPr>
            <a:xfrm>
              <a:off x="6596454" y="1693944"/>
              <a:ext cx="386051" cy="631699"/>
            </a:xfrm>
            <a:prstGeom prst="straightConnector1">
              <a:avLst/>
            </a:prstGeom>
            <a:ln w="25400">
              <a:solidFill>
                <a:srgbClr val="00B0F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Arrow Connector 158">
              <a:extLst>
                <a:ext uri="{FF2B5EF4-FFF2-40B4-BE49-F238E27FC236}">
                  <a16:creationId xmlns:a16="http://schemas.microsoft.com/office/drawing/2014/main" id="{1438DACE-5569-6347-B58F-F725CCF42FED}"/>
                </a:ext>
              </a:extLst>
            </p:cNvPr>
            <p:cNvCxnSpPr>
              <a:cxnSpLocks/>
              <a:stCxn id="148" idx="3"/>
              <a:endCxn id="149" idx="1"/>
            </p:cNvCxnSpPr>
            <p:nvPr/>
          </p:nvCxnSpPr>
          <p:spPr>
            <a:xfrm>
              <a:off x="7439705" y="1062245"/>
              <a:ext cx="367348" cy="0"/>
            </a:xfrm>
            <a:prstGeom prst="straightConnector1">
              <a:avLst/>
            </a:prstGeom>
            <a:ln w="25400">
              <a:solidFill>
                <a:srgbClr val="00B0F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Arrow Connector 159">
              <a:extLst>
                <a:ext uri="{FF2B5EF4-FFF2-40B4-BE49-F238E27FC236}">
                  <a16:creationId xmlns:a16="http://schemas.microsoft.com/office/drawing/2014/main" id="{0DB6849C-5B30-5643-814F-B9201A32F590}"/>
                </a:ext>
              </a:extLst>
            </p:cNvPr>
            <p:cNvCxnSpPr>
              <a:cxnSpLocks/>
              <a:stCxn id="145" idx="3"/>
              <a:endCxn id="146" idx="1"/>
            </p:cNvCxnSpPr>
            <p:nvPr/>
          </p:nvCxnSpPr>
          <p:spPr>
            <a:xfrm>
              <a:off x="7439705" y="1693944"/>
              <a:ext cx="367348" cy="0"/>
            </a:xfrm>
            <a:prstGeom prst="straightConnector1">
              <a:avLst/>
            </a:prstGeom>
            <a:ln w="25400">
              <a:solidFill>
                <a:srgbClr val="00B0F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Arrow Connector 160">
              <a:extLst>
                <a:ext uri="{FF2B5EF4-FFF2-40B4-BE49-F238E27FC236}">
                  <a16:creationId xmlns:a16="http://schemas.microsoft.com/office/drawing/2014/main" id="{9E0DC2BF-5602-0B47-9A82-7A61AC44BD70}"/>
                </a:ext>
              </a:extLst>
            </p:cNvPr>
            <p:cNvCxnSpPr>
              <a:cxnSpLocks/>
              <a:stCxn id="142" idx="3"/>
              <a:endCxn id="143" idx="1"/>
            </p:cNvCxnSpPr>
            <p:nvPr/>
          </p:nvCxnSpPr>
          <p:spPr>
            <a:xfrm>
              <a:off x="7439705" y="2325643"/>
              <a:ext cx="367348" cy="0"/>
            </a:xfrm>
            <a:prstGeom prst="straightConnector1">
              <a:avLst/>
            </a:prstGeom>
            <a:ln w="25400">
              <a:solidFill>
                <a:srgbClr val="00B0F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Arrow Connector 161">
              <a:extLst>
                <a:ext uri="{FF2B5EF4-FFF2-40B4-BE49-F238E27FC236}">
                  <a16:creationId xmlns:a16="http://schemas.microsoft.com/office/drawing/2014/main" id="{254DAFB7-D6EA-C94B-918F-863F55FA0639}"/>
                </a:ext>
              </a:extLst>
            </p:cNvPr>
            <p:cNvCxnSpPr>
              <a:cxnSpLocks/>
              <a:stCxn id="142" idx="3"/>
              <a:endCxn id="146" idx="1"/>
            </p:cNvCxnSpPr>
            <p:nvPr/>
          </p:nvCxnSpPr>
          <p:spPr>
            <a:xfrm flipV="1">
              <a:off x="7439705" y="1693944"/>
              <a:ext cx="367348" cy="631699"/>
            </a:xfrm>
            <a:prstGeom prst="straightConnector1">
              <a:avLst/>
            </a:prstGeom>
            <a:ln w="25400">
              <a:solidFill>
                <a:srgbClr val="00B0F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Arrow Connector 162">
              <a:extLst>
                <a:ext uri="{FF2B5EF4-FFF2-40B4-BE49-F238E27FC236}">
                  <a16:creationId xmlns:a16="http://schemas.microsoft.com/office/drawing/2014/main" id="{AE39EA84-FA15-AF4C-9CF6-C085AD66ACEB}"/>
                </a:ext>
              </a:extLst>
            </p:cNvPr>
            <p:cNvCxnSpPr>
              <a:cxnSpLocks/>
              <a:stCxn id="149" idx="1"/>
              <a:endCxn id="142" idx="3"/>
            </p:cNvCxnSpPr>
            <p:nvPr/>
          </p:nvCxnSpPr>
          <p:spPr>
            <a:xfrm flipH="1">
              <a:off x="7439705" y="1062245"/>
              <a:ext cx="367348" cy="1263398"/>
            </a:xfrm>
            <a:prstGeom prst="straightConnector1">
              <a:avLst/>
            </a:prstGeom>
            <a:ln w="25400">
              <a:solidFill>
                <a:srgbClr val="00B0F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Arrow Connector 163">
              <a:extLst>
                <a:ext uri="{FF2B5EF4-FFF2-40B4-BE49-F238E27FC236}">
                  <a16:creationId xmlns:a16="http://schemas.microsoft.com/office/drawing/2014/main" id="{5A39ECDD-9F2B-EA45-8AAB-B83B16A8FAB9}"/>
                </a:ext>
              </a:extLst>
            </p:cNvPr>
            <p:cNvCxnSpPr>
              <a:cxnSpLocks/>
              <a:stCxn id="145" idx="3"/>
              <a:endCxn id="143" idx="1"/>
            </p:cNvCxnSpPr>
            <p:nvPr/>
          </p:nvCxnSpPr>
          <p:spPr>
            <a:xfrm>
              <a:off x="7439705" y="1693944"/>
              <a:ext cx="367348" cy="631699"/>
            </a:xfrm>
            <a:prstGeom prst="straightConnector1">
              <a:avLst/>
            </a:prstGeom>
            <a:ln w="25400">
              <a:solidFill>
                <a:srgbClr val="00B0F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Arrow Connector 164">
              <a:extLst>
                <a:ext uri="{FF2B5EF4-FFF2-40B4-BE49-F238E27FC236}">
                  <a16:creationId xmlns:a16="http://schemas.microsoft.com/office/drawing/2014/main" id="{4CAC57F5-AB7A-8D46-9CBC-399DFF2E744B}"/>
                </a:ext>
              </a:extLst>
            </p:cNvPr>
            <p:cNvCxnSpPr>
              <a:cxnSpLocks/>
              <a:stCxn id="145" idx="3"/>
              <a:endCxn id="149" idx="1"/>
            </p:cNvCxnSpPr>
            <p:nvPr/>
          </p:nvCxnSpPr>
          <p:spPr>
            <a:xfrm flipV="1">
              <a:off x="7439705" y="1062245"/>
              <a:ext cx="367348" cy="631699"/>
            </a:xfrm>
            <a:prstGeom prst="straightConnector1">
              <a:avLst/>
            </a:prstGeom>
            <a:ln w="25400">
              <a:solidFill>
                <a:srgbClr val="00B0F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Arrow Connector 165">
              <a:extLst>
                <a:ext uri="{FF2B5EF4-FFF2-40B4-BE49-F238E27FC236}">
                  <a16:creationId xmlns:a16="http://schemas.microsoft.com/office/drawing/2014/main" id="{8F44B5AF-62F4-CB4A-9F03-E677BDBBF108}"/>
                </a:ext>
              </a:extLst>
            </p:cNvPr>
            <p:cNvCxnSpPr>
              <a:cxnSpLocks/>
              <a:stCxn id="148" idx="3"/>
              <a:endCxn id="146" idx="1"/>
            </p:cNvCxnSpPr>
            <p:nvPr/>
          </p:nvCxnSpPr>
          <p:spPr>
            <a:xfrm>
              <a:off x="7439705" y="1062245"/>
              <a:ext cx="367348" cy="631699"/>
            </a:xfrm>
            <a:prstGeom prst="straightConnector1">
              <a:avLst/>
            </a:prstGeom>
            <a:ln w="25400">
              <a:solidFill>
                <a:srgbClr val="00B0F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Arrow Connector 166">
              <a:extLst>
                <a:ext uri="{FF2B5EF4-FFF2-40B4-BE49-F238E27FC236}">
                  <a16:creationId xmlns:a16="http://schemas.microsoft.com/office/drawing/2014/main" id="{A3682A09-8D81-114B-BC0D-0C9BED3914C2}"/>
                </a:ext>
              </a:extLst>
            </p:cNvPr>
            <p:cNvCxnSpPr>
              <a:cxnSpLocks/>
              <a:stCxn id="148" idx="3"/>
              <a:endCxn id="143" idx="1"/>
            </p:cNvCxnSpPr>
            <p:nvPr/>
          </p:nvCxnSpPr>
          <p:spPr>
            <a:xfrm>
              <a:off x="7439705" y="1062245"/>
              <a:ext cx="367348" cy="1263398"/>
            </a:xfrm>
            <a:prstGeom prst="straightConnector1">
              <a:avLst/>
            </a:prstGeom>
            <a:ln w="25400">
              <a:solidFill>
                <a:srgbClr val="00B0F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58721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4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56">
            <a:extLst>
              <a:ext uri="{FF2B5EF4-FFF2-40B4-BE49-F238E27FC236}">
                <a16:creationId xmlns:a16="http://schemas.microsoft.com/office/drawing/2014/main" id="{59EC88F2-FD55-1B44-AF17-274C5B592E70}"/>
              </a:ext>
            </a:extLst>
          </p:cNvPr>
          <p:cNvSpPr/>
          <p:nvPr/>
        </p:nvSpPr>
        <p:spPr>
          <a:xfrm>
            <a:off x="2884426" y="2377516"/>
            <a:ext cx="3157663" cy="2552266"/>
          </a:xfrm>
          <a:prstGeom prst="rect">
            <a:avLst/>
          </a:prstGeom>
          <a:ln>
            <a:solidFill>
              <a:srgbClr val="00B0F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2200" b="1" i="1" u="sng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Edge Stream Processing</a:t>
            </a:r>
          </a:p>
        </p:txBody>
      </p: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51192477-DE1F-D94A-987B-9A443DEA4246}"/>
              </a:ext>
            </a:extLst>
          </p:cNvPr>
          <p:cNvGrpSpPr/>
          <p:nvPr/>
        </p:nvGrpSpPr>
        <p:grpSpPr>
          <a:xfrm>
            <a:off x="3383968" y="2912236"/>
            <a:ext cx="2124999" cy="1720598"/>
            <a:chOff x="6139254" y="833645"/>
            <a:chExt cx="2124999" cy="1720598"/>
          </a:xfrm>
        </p:grpSpPr>
        <p:pic>
          <p:nvPicPr>
            <p:cNvPr id="141" name="Graphic 140">
              <a:extLst>
                <a:ext uri="{FF2B5EF4-FFF2-40B4-BE49-F238E27FC236}">
                  <a16:creationId xmlns:a16="http://schemas.microsoft.com/office/drawing/2014/main" id="{A5018595-A2B2-6542-8141-81DC85F76E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139254" y="2097043"/>
              <a:ext cx="457200" cy="457200"/>
            </a:xfrm>
            <a:prstGeom prst="rect">
              <a:avLst/>
            </a:prstGeom>
          </p:spPr>
        </p:pic>
        <p:pic>
          <p:nvPicPr>
            <p:cNvPr id="142" name="Graphic 141">
              <a:extLst>
                <a:ext uri="{FF2B5EF4-FFF2-40B4-BE49-F238E27FC236}">
                  <a16:creationId xmlns:a16="http://schemas.microsoft.com/office/drawing/2014/main" id="{12601D37-8F5B-A843-BB7E-462848CFD2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982505" y="2097043"/>
              <a:ext cx="457200" cy="457200"/>
            </a:xfrm>
            <a:prstGeom prst="rect">
              <a:avLst/>
            </a:prstGeom>
          </p:spPr>
        </p:pic>
        <p:pic>
          <p:nvPicPr>
            <p:cNvPr id="143" name="Graphic 142">
              <a:extLst>
                <a:ext uri="{FF2B5EF4-FFF2-40B4-BE49-F238E27FC236}">
                  <a16:creationId xmlns:a16="http://schemas.microsoft.com/office/drawing/2014/main" id="{21DED50B-0E67-1245-A229-FB17D4AE9E2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807053" y="2097043"/>
              <a:ext cx="457200" cy="457200"/>
            </a:xfrm>
            <a:prstGeom prst="rect">
              <a:avLst/>
            </a:prstGeom>
          </p:spPr>
        </p:pic>
        <p:pic>
          <p:nvPicPr>
            <p:cNvPr id="144" name="Graphic 143">
              <a:extLst>
                <a:ext uri="{FF2B5EF4-FFF2-40B4-BE49-F238E27FC236}">
                  <a16:creationId xmlns:a16="http://schemas.microsoft.com/office/drawing/2014/main" id="{3E017887-C672-FD4C-9A5F-5DBA71E838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139254" y="1465344"/>
              <a:ext cx="457200" cy="457200"/>
            </a:xfrm>
            <a:prstGeom prst="rect">
              <a:avLst/>
            </a:prstGeom>
          </p:spPr>
        </p:pic>
        <p:pic>
          <p:nvPicPr>
            <p:cNvPr id="145" name="Graphic 144">
              <a:extLst>
                <a:ext uri="{FF2B5EF4-FFF2-40B4-BE49-F238E27FC236}">
                  <a16:creationId xmlns:a16="http://schemas.microsoft.com/office/drawing/2014/main" id="{B7F1EC28-5550-424C-BD21-9BE7E36EAB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982505" y="1465344"/>
              <a:ext cx="457200" cy="457200"/>
            </a:xfrm>
            <a:prstGeom prst="rect">
              <a:avLst/>
            </a:prstGeom>
          </p:spPr>
        </p:pic>
        <p:pic>
          <p:nvPicPr>
            <p:cNvPr id="146" name="Graphic 145">
              <a:extLst>
                <a:ext uri="{FF2B5EF4-FFF2-40B4-BE49-F238E27FC236}">
                  <a16:creationId xmlns:a16="http://schemas.microsoft.com/office/drawing/2014/main" id="{854D3D87-30C2-7D47-ABFD-4CAFAFE0FB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807053" y="1465344"/>
              <a:ext cx="457200" cy="457200"/>
            </a:xfrm>
            <a:prstGeom prst="rect">
              <a:avLst/>
            </a:prstGeom>
          </p:spPr>
        </p:pic>
        <p:pic>
          <p:nvPicPr>
            <p:cNvPr id="147" name="Graphic 146">
              <a:extLst>
                <a:ext uri="{FF2B5EF4-FFF2-40B4-BE49-F238E27FC236}">
                  <a16:creationId xmlns:a16="http://schemas.microsoft.com/office/drawing/2014/main" id="{26C146F9-E34A-0645-B21B-FF6EEF7080E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139254" y="833645"/>
              <a:ext cx="457200" cy="457200"/>
            </a:xfrm>
            <a:prstGeom prst="rect">
              <a:avLst/>
            </a:prstGeom>
          </p:spPr>
        </p:pic>
        <p:pic>
          <p:nvPicPr>
            <p:cNvPr id="148" name="Graphic 147">
              <a:extLst>
                <a:ext uri="{FF2B5EF4-FFF2-40B4-BE49-F238E27FC236}">
                  <a16:creationId xmlns:a16="http://schemas.microsoft.com/office/drawing/2014/main" id="{A041D4E1-8869-1742-A74F-2194BD0EA9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982505" y="833645"/>
              <a:ext cx="457200" cy="457200"/>
            </a:xfrm>
            <a:prstGeom prst="rect">
              <a:avLst/>
            </a:prstGeom>
          </p:spPr>
        </p:pic>
        <p:pic>
          <p:nvPicPr>
            <p:cNvPr id="149" name="Graphic 148">
              <a:extLst>
                <a:ext uri="{FF2B5EF4-FFF2-40B4-BE49-F238E27FC236}">
                  <a16:creationId xmlns:a16="http://schemas.microsoft.com/office/drawing/2014/main" id="{3F083202-8824-624E-9194-E222DB61D3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807053" y="833645"/>
              <a:ext cx="457200" cy="457200"/>
            </a:xfrm>
            <a:prstGeom prst="rect">
              <a:avLst/>
            </a:prstGeom>
          </p:spPr>
        </p:pic>
        <p:cxnSp>
          <p:nvCxnSpPr>
            <p:cNvPr id="150" name="Straight Arrow Connector 149">
              <a:extLst>
                <a:ext uri="{FF2B5EF4-FFF2-40B4-BE49-F238E27FC236}">
                  <a16:creationId xmlns:a16="http://schemas.microsoft.com/office/drawing/2014/main" id="{9DABB4A2-F66C-3E41-BA8B-D58A345170C6}"/>
                </a:ext>
              </a:extLst>
            </p:cNvPr>
            <p:cNvCxnSpPr>
              <a:cxnSpLocks/>
              <a:stCxn id="147" idx="3"/>
              <a:endCxn id="148" idx="1"/>
            </p:cNvCxnSpPr>
            <p:nvPr/>
          </p:nvCxnSpPr>
          <p:spPr>
            <a:xfrm>
              <a:off x="6596454" y="1062245"/>
              <a:ext cx="386051" cy="0"/>
            </a:xfrm>
            <a:prstGeom prst="straightConnector1">
              <a:avLst/>
            </a:prstGeom>
            <a:ln w="25400">
              <a:solidFill>
                <a:srgbClr val="00B0F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Arrow Connector 150">
              <a:extLst>
                <a:ext uri="{FF2B5EF4-FFF2-40B4-BE49-F238E27FC236}">
                  <a16:creationId xmlns:a16="http://schemas.microsoft.com/office/drawing/2014/main" id="{98A4C471-DFD1-1C49-8ED4-325754D73F7A}"/>
                </a:ext>
              </a:extLst>
            </p:cNvPr>
            <p:cNvCxnSpPr>
              <a:cxnSpLocks/>
              <a:stCxn id="144" idx="3"/>
              <a:endCxn id="148" idx="1"/>
            </p:cNvCxnSpPr>
            <p:nvPr/>
          </p:nvCxnSpPr>
          <p:spPr>
            <a:xfrm flipV="1">
              <a:off x="6596454" y="1062245"/>
              <a:ext cx="386051" cy="631699"/>
            </a:xfrm>
            <a:prstGeom prst="straightConnector1">
              <a:avLst/>
            </a:prstGeom>
            <a:ln w="25400">
              <a:solidFill>
                <a:srgbClr val="00B0F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Arrow Connector 151">
              <a:extLst>
                <a:ext uri="{FF2B5EF4-FFF2-40B4-BE49-F238E27FC236}">
                  <a16:creationId xmlns:a16="http://schemas.microsoft.com/office/drawing/2014/main" id="{BD3DDB0C-1FC4-D549-B8BD-0968FC223223}"/>
                </a:ext>
              </a:extLst>
            </p:cNvPr>
            <p:cNvCxnSpPr>
              <a:cxnSpLocks/>
              <a:stCxn id="141" idx="3"/>
              <a:endCxn id="148" idx="1"/>
            </p:cNvCxnSpPr>
            <p:nvPr/>
          </p:nvCxnSpPr>
          <p:spPr>
            <a:xfrm flipV="1">
              <a:off x="6596454" y="1062245"/>
              <a:ext cx="386051" cy="1263398"/>
            </a:xfrm>
            <a:prstGeom prst="straightConnector1">
              <a:avLst/>
            </a:prstGeom>
            <a:ln w="25400">
              <a:solidFill>
                <a:srgbClr val="00B0F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Arrow Connector 152">
              <a:extLst>
                <a:ext uri="{FF2B5EF4-FFF2-40B4-BE49-F238E27FC236}">
                  <a16:creationId xmlns:a16="http://schemas.microsoft.com/office/drawing/2014/main" id="{AB68CB4C-D475-8544-A670-4766EAFFC2C4}"/>
                </a:ext>
              </a:extLst>
            </p:cNvPr>
            <p:cNvCxnSpPr>
              <a:cxnSpLocks/>
              <a:stCxn id="144" idx="3"/>
              <a:endCxn id="145" idx="1"/>
            </p:cNvCxnSpPr>
            <p:nvPr/>
          </p:nvCxnSpPr>
          <p:spPr>
            <a:xfrm>
              <a:off x="6596454" y="1693944"/>
              <a:ext cx="386051" cy="0"/>
            </a:xfrm>
            <a:prstGeom prst="straightConnector1">
              <a:avLst/>
            </a:prstGeom>
            <a:ln w="25400">
              <a:solidFill>
                <a:srgbClr val="00B0F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Arrow Connector 153">
              <a:extLst>
                <a:ext uri="{FF2B5EF4-FFF2-40B4-BE49-F238E27FC236}">
                  <a16:creationId xmlns:a16="http://schemas.microsoft.com/office/drawing/2014/main" id="{0A19BF49-3F24-2249-9CE8-D00FE5AC2AF0}"/>
                </a:ext>
              </a:extLst>
            </p:cNvPr>
            <p:cNvCxnSpPr>
              <a:cxnSpLocks/>
              <a:stCxn id="147" idx="3"/>
              <a:endCxn id="145" idx="1"/>
            </p:cNvCxnSpPr>
            <p:nvPr/>
          </p:nvCxnSpPr>
          <p:spPr>
            <a:xfrm>
              <a:off x="6596454" y="1062245"/>
              <a:ext cx="386051" cy="631699"/>
            </a:xfrm>
            <a:prstGeom prst="straightConnector1">
              <a:avLst/>
            </a:prstGeom>
            <a:ln w="25400">
              <a:solidFill>
                <a:srgbClr val="00B0F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Arrow Connector 154">
              <a:extLst>
                <a:ext uri="{FF2B5EF4-FFF2-40B4-BE49-F238E27FC236}">
                  <a16:creationId xmlns:a16="http://schemas.microsoft.com/office/drawing/2014/main" id="{5DBA21FE-1619-4241-89C8-FA9850F8399D}"/>
                </a:ext>
              </a:extLst>
            </p:cNvPr>
            <p:cNvCxnSpPr>
              <a:cxnSpLocks/>
              <a:stCxn id="147" idx="3"/>
              <a:endCxn id="142" idx="1"/>
            </p:cNvCxnSpPr>
            <p:nvPr/>
          </p:nvCxnSpPr>
          <p:spPr>
            <a:xfrm>
              <a:off x="6596454" y="1062245"/>
              <a:ext cx="386051" cy="1263398"/>
            </a:xfrm>
            <a:prstGeom prst="straightConnector1">
              <a:avLst/>
            </a:prstGeom>
            <a:ln w="25400">
              <a:solidFill>
                <a:srgbClr val="00B0F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Arrow Connector 155">
              <a:extLst>
                <a:ext uri="{FF2B5EF4-FFF2-40B4-BE49-F238E27FC236}">
                  <a16:creationId xmlns:a16="http://schemas.microsoft.com/office/drawing/2014/main" id="{7D78677A-36A2-DB43-A155-2134BF36746F}"/>
                </a:ext>
              </a:extLst>
            </p:cNvPr>
            <p:cNvCxnSpPr>
              <a:cxnSpLocks/>
              <a:stCxn id="141" idx="3"/>
              <a:endCxn id="142" idx="1"/>
            </p:cNvCxnSpPr>
            <p:nvPr/>
          </p:nvCxnSpPr>
          <p:spPr>
            <a:xfrm>
              <a:off x="6596454" y="2325643"/>
              <a:ext cx="386051" cy="0"/>
            </a:xfrm>
            <a:prstGeom prst="straightConnector1">
              <a:avLst/>
            </a:prstGeom>
            <a:ln w="25400">
              <a:solidFill>
                <a:srgbClr val="00B0F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Arrow Connector 156">
              <a:extLst>
                <a:ext uri="{FF2B5EF4-FFF2-40B4-BE49-F238E27FC236}">
                  <a16:creationId xmlns:a16="http://schemas.microsoft.com/office/drawing/2014/main" id="{8D48752C-DECF-8146-AAC3-32ECF2256296}"/>
                </a:ext>
              </a:extLst>
            </p:cNvPr>
            <p:cNvCxnSpPr>
              <a:cxnSpLocks/>
              <a:stCxn id="141" idx="3"/>
              <a:endCxn id="145" idx="1"/>
            </p:cNvCxnSpPr>
            <p:nvPr/>
          </p:nvCxnSpPr>
          <p:spPr>
            <a:xfrm flipV="1">
              <a:off x="6596454" y="1693944"/>
              <a:ext cx="386051" cy="631699"/>
            </a:xfrm>
            <a:prstGeom prst="straightConnector1">
              <a:avLst/>
            </a:prstGeom>
            <a:ln w="25400">
              <a:solidFill>
                <a:srgbClr val="00B0F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Arrow Connector 157">
              <a:extLst>
                <a:ext uri="{FF2B5EF4-FFF2-40B4-BE49-F238E27FC236}">
                  <a16:creationId xmlns:a16="http://schemas.microsoft.com/office/drawing/2014/main" id="{C8E34876-24C6-0C49-9647-768C55FB879E}"/>
                </a:ext>
              </a:extLst>
            </p:cNvPr>
            <p:cNvCxnSpPr>
              <a:cxnSpLocks/>
              <a:stCxn id="144" idx="3"/>
              <a:endCxn id="142" idx="1"/>
            </p:cNvCxnSpPr>
            <p:nvPr/>
          </p:nvCxnSpPr>
          <p:spPr>
            <a:xfrm>
              <a:off x="6596454" y="1693944"/>
              <a:ext cx="386051" cy="631699"/>
            </a:xfrm>
            <a:prstGeom prst="straightConnector1">
              <a:avLst/>
            </a:prstGeom>
            <a:ln w="25400">
              <a:solidFill>
                <a:srgbClr val="00B0F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Arrow Connector 158">
              <a:extLst>
                <a:ext uri="{FF2B5EF4-FFF2-40B4-BE49-F238E27FC236}">
                  <a16:creationId xmlns:a16="http://schemas.microsoft.com/office/drawing/2014/main" id="{1438DACE-5569-6347-B58F-F725CCF42FED}"/>
                </a:ext>
              </a:extLst>
            </p:cNvPr>
            <p:cNvCxnSpPr>
              <a:cxnSpLocks/>
              <a:stCxn id="148" idx="3"/>
              <a:endCxn id="149" idx="1"/>
            </p:cNvCxnSpPr>
            <p:nvPr/>
          </p:nvCxnSpPr>
          <p:spPr>
            <a:xfrm>
              <a:off x="7439705" y="1062245"/>
              <a:ext cx="367348" cy="0"/>
            </a:xfrm>
            <a:prstGeom prst="straightConnector1">
              <a:avLst/>
            </a:prstGeom>
            <a:ln w="25400">
              <a:solidFill>
                <a:srgbClr val="00B0F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Arrow Connector 159">
              <a:extLst>
                <a:ext uri="{FF2B5EF4-FFF2-40B4-BE49-F238E27FC236}">
                  <a16:creationId xmlns:a16="http://schemas.microsoft.com/office/drawing/2014/main" id="{0DB6849C-5B30-5643-814F-B9201A32F590}"/>
                </a:ext>
              </a:extLst>
            </p:cNvPr>
            <p:cNvCxnSpPr>
              <a:cxnSpLocks/>
              <a:stCxn id="145" idx="3"/>
              <a:endCxn id="146" idx="1"/>
            </p:cNvCxnSpPr>
            <p:nvPr/>
          </p:nvCxnSpPr>
          <p:spPr>
            <a:xfrm>
              <a:off x="7439705" y="1693944"/>
              <a:ext cx="367348" cy="0"/>
            </a:xfrm>
            <a:prstGeom prst="straightConnector1">
              <a:avLst/>
            </a:prstGeom>
            <a:ln w="25400">
              <a:solidFill>
                <a:srgbClr val="00B0F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Arrow Connector 160">
              <a:extLst>
                <a:ext uri="{FF2B5EF4-FFF2-40B4-BE49-F238E27FC236}">
                  <a16:creationId xmlns:a16="http://schemas.microsoft.com/office/drawing/2014/main" id="{9E0DC2BF-5602-0B47-9A82-7A61AC44BD70}"/>
                </a:ext>
              </a:extLst>
            </p:cNvPr>
            <p:cNvCxnSpPr>
              <a:cxnSpLocks/>
              <a:stCxn id="142" idx="3"/>
              <a:endCxn id="143" idx="1"/>
            </p:cNvCxnSpPr>
            <p:nvPr/>
          </p:nvCxnSpPr>
          <p:spPr>
            <a:xfrm>
              <a:off x="7439705" y="2325643"/>
              <a:ext cx="367348" cy="0"/>
            </a:xfrm>
            <a:prstGeom prst="straightConnector1">
              <a:avLst/>
            </a:prstGeom>
            <a:ln w="25400">
              <a:solidFill>
                <a:srgbClr val="00B0F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Arrow Connector 161">
              <a:extLst>
                <a:ext uri="{FF2B5EF4-FFF2-40B4-BE49-F238E27FC236}">
                  <a16:creationId xmlns:a16="http://schemas.microsoft.com/office/drawing/2014/main" id="{254DAFB7-D6EA-C94B-918F-863F55FA0639}"/>
                </a:ext>
              </a:extLst>
            </p:cNvPr>
            <p:cNvCxnSpPr>
              <a:cxnSpLocks/>
              <a:stCxn id="142" idx="3"/>
              <a:endCxn id="146" idx="1"/>
            </p:cNvCxnSpPr>
            <p:nvPr/>
          </p:nvCxnSpPr>
          <p:spPr>
            <a:xfrm flipV="1">
              <a:off x="7439705" y="1693944"/>
              <a:ext cx="367348" cy="631699"/>
            </a:xfrm>
            <a:prstGeom prst="straightConnector1">
              <a:avLst/>
            </a:prstGeom>
            <a:ln w="25400">
              <a:solidFill>
                <a:srgbClr val="00B0F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Arrow Connector 162">
              <a:extLst>
                <a:ext uri="{FF2B5EF4-FFF2-40B4-BE49-F238E27FC236}">
                  <a16:creationId xmlns:a16="http://schemas.microsoft.com/office/drawing/2014/main" id="{AE39EA84-FA15-AF4C-9CF6-C085AD66ACEB}"/>
                </a:ext>
              </a:extLst>
            </p:cNvPr>
            <p:cNvCxnSpPr>
              <a:cxnSpLocks/>
              <a:stCxn id="149" idx="1"/>
              <a:endCxn id="142" idx="3"/>
            </p:cNvCxnSpPr>
            <p:nvPr/>
          </p:nvCxnSpPr>
          <p:spPr>
            <a:xfrm flipH="1">
              <a:off x="7439705" y="1062245"/>
              <a:ext cx="367348" cy="1263398"/>
            </a:xfrm>
            <a:prstGeom prst="straightConnector1">
              <a:avLst/>
            </a:prstGeom>
            <a:ln w="25400">
              <a:solidFill>
                <a:srgbClr val="00B0F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Arrow Connector 163">
              <a:extLst>
                <a:ext uri="{FF2B5EF4-FFF2-40B4-BE49-F238E27FC236}">
                  <a16:creationId xmlns:a16="http://schemas.microsoft.com/office/drawing/2014/main" id="{5A39ECDD-9F2B-EA45-8AAB-B83B16A8FAB9}"/>
                </a:ext>
              </a:extLst>
            </p:cNvPr>
            <p:cNvCxnSpPr>
              <a:cxnSpLocks/>
              <a:stCxn id="145" idx="3"/>
              <a:endCxn id="143" idx="1"/>
            </p:cNvCxnSpPr>
            <p:nvPr/>
          </p:nvCxnSpPr>
          <p:spPr>
            <a:xfrm>
              <a:off x="7439705" y="1693944"/>
              <a:ext cx="367348" cy="631699"/>
            </a:xfrm>
            <a:prstGeom prst="straightConnector1">
              <a:avLst/>
            </a:prstGeom>
            <a:ln w="25400">
              <a:solidFill>
                <a:srgbClr val="00B0F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Arrow Connector 164">
              <a:extLst>
                <a:ext uri="{FF2B5EF4-FFF2-40B4-BE49-F238E27FC236}">
                  <a16:creationId xmlns:a16="http://schemas.microsoft.com/office/drawing/2014/main" id="{4CAC57F5-AB7A-8D46-9CBC-399DFF2E744B}"/>
                </a:ext>
              </a:extLst>
            </p:cNvPr>
            <p:cNvCxnSpPr>
              <a:cxnSpLocks/>
              <a:stCxn id="145" idx="3"/>
              <a:endCxn id="149" idx="1"/>
            </p:cNvCxnSpPr>
            <p:nvPr/>
          </p:nvCxnSpPr>
          <p:spPr>
            <a:xfrm flipV="1">
              <a:off x="7439705" y="1062245"/>
              <a:ext cx="367348" cy="631699"/>
            </a:xfrm>
            <a:prstGeom prst="straightConnector1">
              <a:avLst/>
            </a:prstGeom>
            <a:ln w="25400">
              <a:solidFill>
                <a:srgbClr val="00B0F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Arrow Connector 165">
              <a:extLst>
                <a:ext uri="{FF2B5EF4-FFF2-40B4-BE49-F238E27FC236}">
                  <a16:creationId xmlns:a16="http://schemas.microsoft.com/office/drawing/2014/main" id="{8F44B5AF-62F4-CB4A-9F03-E677BDBBF108}"/>
                </a:ext>
              </a:extLst>
            </p:cNvPr>
            <p:cNvCxnSpPr>
              <a:cxnSpLocks/>
              <a:stCxn id="148" idx="3"/>
              <a:endCxn id="146" idx="1"/>
            </p:cNvCxnSpPr>
            <p:nvPr/>
          </p:nvCxnSpPr>
          <p:spPr>
            <a:xfrm>
              <a:off x="7439705" y="1062245"/>
              <a:ext cx="367348" cy="631699"/>
            </a:xfrm>
            <a:prstGeom prst="straightConnector1">
              <a:avLst/>
            </a:prstGeom>
            <a:ln w="25400">
              <a:solidFill>
                <a:srgbClr val="00B0F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Arrow Connector 166">
              <a:extLst>
                <a:ext uri="{FF2B5EF4-FFF2-40B4-BE49-F238E27FC236}">
                  <a16:creationId xmlns:a16="http://schemas.microsoft.com/office/drawing/2014/main" id="{A3682A09-8D81-114B-BC0D-0C9BED3914C2}"/>
                </a:ext>
              </a:extLst>
            </p:cNvPr>
            <p:cNvCxnSpPr>
              <a:cxnSpLocks/>
              <a:stCxn id="148" idx="3"/>
              <a:endCxn id="143" idx="1"/>
            </p:cNvCxnSpPr>
            <p:nvPr/>
          </p:nvCxnSpPr>
          <p:spPr>
            <a:xfrm>
              <a:off x="7439705" y="1062245"/>
              <a:ext cx="367348" cy="1263398"/>
            </a:xfrm>
            <a:prstGeom prst="straightConnector1">
              <a:avLst/>
            </a:prstGeom>
            <a:ln w="25400">
              <a:solidFill>
                <a:srgbClr val="00B0F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CC44764C-8D6E-F24A-9D2F-4BEE984A9465}"/>
              </a:ext>
            </a:extLst>
          </p:cNvPr>
          <p:cNvSpPr/>
          <p:nvPr/>
        </p:nvSpPr>
        <p:spPr>
          <a:xfrm>
            <a:off x="881893" y="2373073"/>
            <a:ext cx="1299754" cy="860134"/>
          </a:xfrm>
          <a:prstGeom prst="rect">
            <a:avLst/>
          </a:prstGeom>
          <a:ln>
            <a:solidFill>
              <a:srgbClr val="00B0F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E4D5C9B6-3242-6744-BD11-1E824AA7A1F5}"/>
              </a:ext>
            </a:extLst>
          </p:cNvPr>
          <p:cNvSpPr/>
          <p:nvPr/>
        </p:nvSpPr>
        <p:spPr>
          <a:xfrm>
            <a:off x="6720830" y="2377516"/>
            <a:ext cx="2032367" cy="2552266"/>
          </a:xfrm>
          <a:prstGeom prst="rect">
            <a:avLst/>
          </a:prstGeom>
          <a:ln>
            <a:solidFill>
              <a:srgbClr val="00B0F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Central Analytics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4D544A91-6571-FE43-B4DC-ECF775EFE877}"/>
              </a:ext>
            </a:extLst>
          </p:cNvPr>
          <p:cNvSpPr/>
          <p:nvPr/>
        </p:nvSpPr>
        <p:spPr>
          <a:xfrm>
            <a:off x="881753" y="4310737"/>
            <a:ext cx="1299754" cy="620486"/>
          </a:xfrm>
          <a:prstGeom prst="rect">
            <a:avLst/>
          </a:prstGeom>
          <a:ln>
            <a:solidFill>
              <a:srgbClr val="00B0F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6D80A62-E97F-FB40-A88C-FB3CFED4AB0E}"/>
              </a:ext>
            </a:extLst>
          </p:cNvPr>
          <p:cNvSpPr/>
          <p:nvPr/>
        </p:nvSpPr>
        <p:spPr>
          <a:xfrm>
            <a:off x="881753" y="3233207"/>
            <a:ext cx="1299754" cy="1097280"/>
          </a:xfrm>
          <a:prstGeom prst="rect">
            <a:avLst/>
          </a:prstGeom>
          <a:ln>
            <a:solidFill>
              <a:srgbClr val="00B0F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8" name="Google Shape;108;p26"/>
          <p:cNvSpPr txBox="1">
            <a:spLocks noGrp="1"/>
          </p:cNvSpPr>
          <p:nvPr>
            <p:ph type="title"/>
          </p:nvPr>
        </p:nvSpPr>
        <p:spPr>
          <a:xfrm>
            <a:off x="1100138" y="96441"/>
            <a:ext cx="8043900" cy="4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Edge</a:t>
            </a:r>
            <a:r>
              <a:rPr lang="zh-CN" altLang="en-US" dirty="0"/>
              <a:t> </a:t>
            </a:r>
            <a:r>
              <a:rPr lang="en-US" altLang="zh-CN" dirty="0"/>
              <a:t>Stream</a:t>
            </a:r>
            <a:r>
              <a:rPr lang="zh-CN" altLang="en-US" dirty="0"/>
              <a:t> </a:t>
            </a:r>
            <a:r>
              <a:rPr lang="en-US" altLang="zh-CN" dirty="0"/>
              <a:t>Processing</a:t>
            </a:r>
            <a:r>
              <a:rPr lang="zh-CN" altLang="en-US" dirty="0"/>
              <a:t> </a:t>
            </a:r>
            <a:r>
              <a:rPr lang="en-US" altLang="zh-CN" dirty="0"/>
              <a:t>Requirements</a:t>
            </a:r>
            <a:r>
              <a:rPr lang="zh-CN" altLang="en-US" dirty="0"/>
              <a:t> </a:t>
            </a:r>
            <a:endParaRPr sz="3200" b="1" i="1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12AD98EE-D2C1-1142-96F6-E44C9254B69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1429" y="3265864"/>
            <a:ext cx="457200" cy="457200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B59B5A28-5E77-2044-A147-1AC567F91B3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51429" y="2710614"/>
            <a:ext cx="457200" cy="45720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80E19206-7192-C44C-BAA7-D9FC96A1F07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51429" y="3821114"/>
            <a:ext cx="457200" cy="457200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3B921796-CD27-E440-9AF1-1EEF68747CD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647572" y="2710614"/>
            <a:ext cx="457200" cy="457200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06EDBE4A-90F5-8341-8094-EEDBE31C7F3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647572" y="3265864"/>
            <a:ext cx="457200" cy="457200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F7FC61CE-71DA-554B-8C6F-16DDAF37C07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647572" y="3821114"/>
            <a:ext cx="457200" cy="457200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42ABDDC8-7C75-D841-9371-ACA364CC5F77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951429" y="4391836"/>
            <a:ext cx="457200" cy="457200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CE579E1A-4CF7-4942-A273-6223702BC7DE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647572" y="4391836"/>
            <a:ext cx="457200" cy="457200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BE2F7D07-62F1-6745-A049-CAABEE093F83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6822615" y="2876160"/>
            <a:ext cx="1828800" cy="182880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EA861CAB-C35B-9742-B139-C921CE55B493}"/>
              </a:ext>
            </a:extLst>
          </p:cNvPr>
          <p:cNvSpPr txBox="1"/>
          <p:nvPr/>
        </p:nvSpPr>
        <p:spPr>
          <a:xfrm>
            <a:off x="1105618" y="1973683"/>
            <a:ext cx="8595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Things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1E5ADA5-28D2-9A42-A5DC-5CB1C5A86707}"/>
              </a:ext>
            </a:extLst>
          </p:cNvPr>
          <p:cNvSpPr txBox="1"/>
          <p:nvPr/>
        </p:nvSpPr>
        <p:spPr>
          <a:xfrm>
            <a:off x="3844385" y="1973683"/>
            <a:ext cx="12073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Gateways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968B387-1468-FB42-AE20-F23A37D7F204}"/>
              </a:ext>
            </a:extLst>
          </p:cNvPr>
          <p:cNvSpPr txBox="1"/>
          <p:nvPr/>
        </p:nvSpPr>
        <p:spPr>
          <a:xfrm>
            <a:off x="7344918" y="1973683"/>
            <a:ext cx="7841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Cloud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7B97611-210B-674E-A5C8-85C5B66AB471}"/>
              </a:ext>
            </a:extLst>
          </p:cNvPr>
          <p:cNvSpPr txBox="1"/>
          <p:nvPr/>
        </p:nvSpPr>
        <p:spPr>
          <a:xfrm>
            <a:off x="117388" y="3561960"/>
            <a:ext cx="7377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sensors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615A329-3481-9E47-8920-158C1C0709AA}"/>
              </a:ext>
            </a:extLst>
          </p:cNvPr>
          <p:cNvSpPr txBox="1"/>
          <p:nvPr/>
        </p:nvSpPr>
        <p:spPr>
          <a:xfrm>
            <a:off x="9624" y="4343172"/>
            <a:ext cx="8771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actuators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D962C123-D002-074C-A195-33EE6FB378A3}"/>
              </a:ext>
            </a:extLst>
          </p:cNvPr>
          <p:cNvCxnSpPr>
            <a:cxnSpLocks/>
            <a:endCxn id="46" idx="2"/>
          </p:cNvCxnSpPr>
          <p:nvPr/>
        </p:nvCxnSpPr>
        <p:spPr>
          <a:xfrm>
            <a:off x="1531630" y="2373073"/>
            <a:ext cx="0" cy="2558150"/>
          </a:xfrm>
          <a:prstGeom prst="line">
            <a:avLst/>
          </a:prstGeom>
          <a:ln w="254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0057AD89-B9AF-2F4D-9D88-7D1D8F35E54F}"/>
              </a:ext>
            </a:extLst>
          </p:cNvPr>
          <p:cNvSpPr txBox="1"/>
          <p:nvPr/>
        </p:nvSpPr>
        <p:spPr>
          <a:xfrm>
            <a:off x="957995" y="2400355"/>
            <a:ext cx="4443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city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A7BFC8B-D874-DC47-A5F5-56A7A045C542}"/>
              </a:ext>
            </a:extLst>
          </p:cNvPr>
          <p:cNvSpPr txBox="1"/>
          <p:nvPr/>
        </p:nvSpPr>
        <p:spPr>
          <a:xfrm>
            <a:off x="1484696" y="2377671"/>
            <a:ext cx="7697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hospital</a:t>
            </a:r>
          </a:p>
        </p:txBody>
      </p:sp>
      <p:sp>
        <p:nvSpPr>
          <p:cNvPr id="51" name="Left-Right Arrow 50">
            <a:extLst>
              <a:ext uri="{FF2B5EF4-FFF2-40B4-BE49-F238E27FC236}">
                <a16:creationId xmlns:a16="http://schemas.microsoft.com/office/drawing/2014/main" id="{62FC5344-AE5F-F04A-9B30-7A11D3CAE7E7}"/>
              </a:ext>
            </a:extLst>
          </p:cNvPr>
          <p:cNvSpPr/>
          <p:nvPr/>
        </p:nvSpPr>
        <p:spPr>
          <a:xfrm>
            <a:off x="2234833" y="3515509"/>
            <a:ext cx="603082" cy="233608"/>
          </a:xfrm>
          <a:prstGeom prst="leftRight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Left-Right Arrow 63">
            <a:extLst>
              <a:ext uri="{FF2B5EF4-FFF2-40B4-BE49-F238E27FC236}">
                <a16:creationId xmlns:a16="http://schemas.microsoft.com/office/drawing/2014/main" id="{B178CFB0-04D6-194F-8D53-DD4840F12C28}"/>
              </a:ext>
            </a:extLst>
          </p:cNvPr>
          <p:cNvSpPr/>
          <p:nvPr/>
        </p:nvSpPr>
        <p:spPr>
          <a:xfrm>
            <a:off x="6081276" y="3515509"/>
            <a:ext cx="603082" cy="233608"/>
          </a:xfrm>
          <a:prstGeom prst="leftRight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Google Shape;109;p26">
            <a:extLst>
              <a:ext uri="{FF2B5EF4-FFF2-40B4-BE49-F238E27FC236}">
                <a16:creationId xmlns:a16="http://schemas.microsoft.com/office/drawing/2014/main" id="{DF1C9F4E-5C7E-B943-A4F2-67F03D365D6E}"/>
              </a:ext>
            </a:extLst>
          </p:cNvPr>
          <p:cNvSpPr txBox="1"/>
          <p:nvPr/>
        </p:nvSpPr>
        <p:spPr>
          <a:xfrm>
            <a:off x="237343" y="627273"/>
            <a:ext cx="3994751" cy="482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19100" lvl="0" indent="-342900" algn="l" rtl="0"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•"/>
            </a:pP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Multiplexed - Limited resources</a:t>
            </a:r>
          </a:p>
          <a:p>
            <a:pPr marL="76200" lvl="0" algn="l" rtl="0">
              <a:spcBef>
                <a:spcPts val="0"/>
              </a:spcBef>
              <a:spcAft>
                <a:spcPts val="0"/>
              </a:spcAft>
              <a:buSzPts val="2400"/>
            </a:pPr>
            <a:endParaRPr lang="en-US" sz="20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" name="Google Shape;109;p26">
            <a:extLst>
              <a:ext uri="{FF2B5EF4-FFF2-40B4-BE49-F238E27FC236}">
                <a16:creationId xmlns:a16="http://schemas.microsoft.com/office/drawing/2014/main" id="{BEE13DEC-CDD7-F041-A716-3E886E52DF68}"/>
              </a:ext>
            </a:extLst>
          </p:cNvPr>
          <p:cNvSpPr txBox="1"/>
          <p:nvPr/>
        </p:nvSpPr>
        <p:spPr>
          <a:xfrm>
            <a:off x="4317232" y="627273"/>
            <a:ext cx="4685100" cy="482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19100" lvl="0" indent="-342900">
              <a:buSzPts val="2400"/>
              <a:buFont typeface="Arial" panose="020B0604020202020204" pitchFamily="34" charset="0"/>
              <a:buChar char="•"/>
            </a:pP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No Backpressure - latency and storage </a:t>
            </a:r>
          </a:p>
        </p:txBody>
      </p:sp>
      <p:sp>
        <p:nvSpPr>
          <p:cNvPr id="77" name="Google Shape;109;p26">
            <a:extLst>
              <a:ext uri="{FF2B5EF4-FFF2-40B4-BE49-F238E27FC236}">
                <a16:creationId xmlns:a16="http://schemas.microsoft.com/office/drawing/2014/main" id="{4D01F735-4847-2749-A50E-D5348FFC8C91}"/>
              </a:ext>
            </a:extLst>
          </p:cNvPr>
          <p:cNvSpPr txBox="1"/>
          <p:nvPr/>
        </p:nvSpPr>
        <p:spPr>
          <a:xfrm>
            <a:off x="232468" y="1167446"/>
            <a:ext cx="3994751" cy="482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19100" lvl="0" indent="-342900" algn="l" rtl="0"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•"/>
            </a:pP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Low Latency - Locality</a:t>
            </a:r>
          </a:p>
          <a:p>
            <a:pPr marL="76200" lvl="0" algn="l" rtl="0">
              <a:spcBef>
                <a:spcPts val="0"/>
              </a:spcBef>
              <a:spcAft>
                <a:spcPts val="0"/>
              </a:spcAft>
              <a:buSzPts val="2400"/>
            </a:pPr>
            <a:endParaRPr lang="en-US" sz="20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" name="Google Shape;109;p26">
            <a:extLst>
              <a:ext uri="{FF2B5EF4-FFF2-40B4-BE49-F238E27FC236}">
                <a16:creationId xmlns:a16="http://schemas.microsoft.com/office/drawing/2014/main" id="{AA795379-808D-0C44-91DC-1C62A86742B3}"/>
              </a:ext>
            </a:extLst>
          </p:cNvPr>
          <p:cNvSpPr txBox="1"/>
          <p:nvPr/>
        </p:nvSpPr>
        <p:spPr>
          <a:xfrm>
            <a:off x="4317231" y="1161993"/>
            <a:ext cx="4485479" cy="482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19100" lvl="0" indent="-342900" algn="l" rtl="0"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•"/>
            </a:pP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Scalable 	       - millions of sensors</a:t>
            </a:r>
          </a:p>
        </p:txBody>
      </p:sp>
    </p:spTree>
    <p:extLst>
      <p:ext uri="{BB962C8B-B14F-4D97-AF65-F5344CB8AC3E}">
        <p14:creationId xmlns:p14="http://schemas.microsoft.com/office/powerpoint/2010/main" val="3941227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48" grpId="0"/>
      <p:bldP spid="77" grpId="0"/>
      <p:bldP spid="8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109;p26">
            <a:extLst>
              <a:ext uri="{FF2B5EF4-FFF2-40B4-BE49-F238E27FC236}">
                <a16:creationId xmlns:a16="http://schemas.microsoft.com/office/drawing/2014/main" id="{4D01F735-4847-2749-A50E-D5348FFC8C91}"/>
              </a:ext>
            </a:extLst>
          </p:cNvPr>
          <p:cNvSpPr txBox="1"/>
          <p:nvPr/>
        </p:nvSpPr>
        <p:spPr>
          <a:xfrm>
            <a:off x="237343" y="1026663"/>
            <a:ext cx="3994751" cy="482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lvl="0" algn="l" rtl="0">
              <a:spcBef>
                <a:spcPts val="0"/>
              </a:spcBef>
              <a:spcAft>
                <a:spcPts val="0"/>
              </a:spcAft>
              <a:buSzPts val="2400"/>
            </a:pP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	source		sink</a:t>
            </a:r>
          </a:p>
        </p:txBody>
      </p:sp>
      <p:sp>
        <p:nvSpPr>
          <p:cNvPr id="119" name="Google Shape;109;p26">
            <a:extLst>
              <a:ext uri="{FF2B5EF4-FFF2-40B4-BE49-F238E27FC236}">
                <a16:creationId xmlns:a16="http://schemas.microsoft.com/office/drawing/2014/main" id="{4DB4B6B0-11A7-1749-B08F-3E2387165263}"/>
              </a:ext>
            </a:extLst>
          </p:cNvPr>
          <p:cNvSpPr txBox="1"/>
          <p:nvPr/>
        </p:nvSpPr>
        <p:spPr>
          <a:xfrm>
            <a:off x="237343" y="1493962"/>
            <a:ext cx="3994751" cy="482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lvl="0" algn="l" rtl="0">
              <a:spcBef>
                <a:spcPts val="0"/>
              </a:spcBef>
              <a:spcAft>
                <a:spcPts val="0"/>
              </a:spcAft>
              <a:buSzPts val="2400"/>
            </a:pP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	operation	data flow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59EC88F2-FD55-1B44-AF17-274C5B592E70}"/>
              </a:ext>
            </a:extLst>
          </p:cNvPr>
          <p:cNvSpPr/>
          <p:nvPr/>
        </p:nvSpPr>
        <p:spPr>
          <a:xfrm>
            <a:off x="2884426" y="2377516"/>
            <a:ext cx="3157663" cy="2552266"/>
          </a:xfrm>
          <a:prstGeom prst="rect">
            <a:avLst/>
          </a:prstGeom>
          <a:ln>
            <a:solidFill>
              <a:srgbClr val="00B0F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2200" b="1" i="1" u="sng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Edge Stream Processing</a:t>
            </a:r>
          </a:p>
        </p:txBody>
      </p: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51192477-DE1F-D94A-987B-9A443DEA4246}"/>
              </a:ext>
            </a:extLst>
          </p:cNvPr>
          <p:cNvGrpSpPr/>
          <p:nvPr/>
        </p:nvGrpSpPr>
        <p:grpSpPr>
          <a:xfrm>
            <a:off x="3383968" y="2912236"/>
            <a:ext cx="2124999" cy="1720598"/>
            <a:chOff x="6139254" y="833645"/>
            <a:chExt cx="2124999" cy="1720598"/>
          </a:xfrm>
        </p:grpSpPr>
        <p:pic>
          <p:nvPicPr>
            <p:cNvPr id="141" name="Graphic 140">
              <a:extLst>
                <a:ext uri="{FF2B5EF4-FFF2-40B4-BE49-F238E27FC236}">
                  <a16:creationId xmlns:a16="http://schemas.microsoft.com/office/drawing/2014/main" id="{A5018595-A2B2-6542-8141-81DC85F76E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139254" y="2097043"/>
              <a:ext cx="457200" cy="457200"/>
            </a:xfrm>
            <a:prstGeom prst="rect">
              <a:avLst/>
            </a:prstGeom>
          </p:spPr>
        </p:pic>
        <p:pic>
          <p:nvPicPr>
            <p:cNvPr id="142" name="Graphic 141">
              <a:extLst>
                <a:ext uri="{FF2B5EF4-FFF2-40B4-BE49-F238E27FC236}">
                  <a16:creationId xmlns:a16="http://schemas.microsoft.com/office/drawing/2014/main" id="{12601D37-8F5B-A843-BB7E-462848CFD2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982505" y="2097043"/>
              <a:ext cx="457200" cy="457200"/>
            </a:xfrm>
            <a:prstGeom prst="rect">
              <a:avLst/>
            </a:prstGeom>
          </p:spPr>
        </p:pic>
        <p:pic>
          <p:nvPicPr>
            <p:cNvPr id="143" name="Graphic 142">
              <a:extLst>
                <a:ext uri="{FF2B5EF4-FFF2-40B4-BE49-F238E27FC236}">
                  <a16:creationId xmlns:a16="http://schemas.microsoft.com/office/drawing/2014/main" id="{21DED50B-0E67-1245-A229-FB17D4AE9E2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807053" y="2097043"/>
              <a:ext cx="457200" cy="457200"/>
            </a:xfrm>
            <a:prstGeom prst="rect">
              <a:avLst/>
            </a:prstGeom>
          </p:spPr>
        </p:pic>
        <p:pic>
          <p:nvPicPr>
            <p:cNvPr id="144" name="Graphic 143">
              <a:extLst>
                <a:ext uri="{FF2B5EF4-FFF2-40B4-BE49-F238E27FC236}">
                  <a16:creationId xmlns:a16="http://schemas.microsoft.com/office/drawing/2014/main" id="{3E017887-C672-FD4C-9A5F-5DBA71E838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139254" y="1465344"/>
              <a:ext cx="457200" cy="457200"/>
            </a:xfrm>
            <a:prstGeom prst="rect">
              <a:avLst/>
            </a:prstGeom>
          </p:spPr>
        </p:pic>
        <p:pic>
          <p:nvPicPr>
            <p:cNvPr id="145" name="Graphic 144">
              <a:extLst>
                <a:ext uri="{FF2B5EF4-FFF2-40B4-BE49-F238E27FC236}">
                  <a16:creationId xmlns:a16="http://schemas.microsoft.com/office/drawing/2014/main" id="{B7F1EC28-5550-424C-BD21-9BE7E36EAB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982505" y="1465344"/>
              <a:ext cx="457200" cy="457200"/>
            </a:xfrm>
            <a:prstGeom prst="rect">
              <a:avLst/>
            </a:prstGeom>
          </p:spPr>
        </p:pic>
        <p:pic>
          <p:nvPicPr>
            <p:cNvPr id="146" name="Graphic 145">
              <a:extLst>
                <a:ext uri="{FF2B5EF4-FFF2-40B4-BE49-F238E27FC236}">
                  <a16:creationId xmlns:a16="http://schemas.microsoft.com/office/drawing/2014/main" id="{854D3D87-30C2-7D47-ABFD-4CAFAFE0FB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807053" y="1465344"/>
              <a:ext cx="457200" cy="457200"/>
            </a:xfrm>
            <a:prstGeom prst="rect">
              <a:avLst/>
            </a:prstGeom>
          </p:spPr>
        </p:pic>
        <p:pic>
          <p:nvPicPr>
            <p:cNvPr id="147" name="Graphic 146">
              <a:extLst>
                <a:ext uri="{FF2B5EF4-FFF2-40B4-BE49-F238E27FC236}">
                  <a16:creationId xmlns:a16="http://schemas.microsoft.com/office/drawing/2014/main" id="{26C146F9-E34A-0645-B21B-FF6EEF7080E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139254" y="833645"/>
              <a:ext cx="457200" cy="457200"/>
            </a:xfrm>
            <a:prstGeom prst="rect">
              <a:avLst/>
            </a:prstGeom>
          </p:spPr>
        </p:pic>
        <p:pic>
          <p:nvPicPr>
            <p:cNvPr id="148" name="Graphic 147">
              <a:extLst>
                <a:ext uri="{FF2B5EF4-FFF2-40B4-BE49-F238E27FC236}">
                  <a16:creationId xmlns:a16="http://schemas.microsoft.com/office/drawing/2014/main" id="{A041D4E1-8869-1742-A74F-2194BD0EA9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982505" y="833645"/>
              <a:ext cx="457200" cy="457200"/>
            </a:xfrm>
            <a:prstGeom prst="rect">
              <a:avLst/>
            </a:prstGeom>
          </p:spPr>
        </p:pic>
        <p:pic>
          <p:nvPicPr>
            <p:cNvPr id="149" name="Graphic 148">
              <a:extLst>
                <a:ext uri="{FF2B5EF4-FFF2-40B4-BE49-F238E27FC236}">
                  <a16:creationId xmlns:a16="http://schemas.microsoft.com/office/drawing/2014/main" id="{3F083202-8824-624E-9194-E222DB61D3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807053" y="833645"/>
              <a:ext cx="457200" cy="457200"/>
            </a:xfrm>
            <a:prstGeom prst="rect">
              <a:avLst/>
            </a:prstGeom>
          </p:spPr>
        </p:pic>
        <p:cxnSp>
          <p:nvCxnSpPr>
            <p:cNvPr id="150" name="Straight Arrow Connector 149">
              <a:extLst>
                <a:ext uri="{FF2B5EF4-FFF2-40B4-BE49-F238E27FC236}">
                  <a16:creationId xmlns:a16="http://schemas.microsoft.com/office/drawing/2014/main" id="{9DABB4A2-F66C-3E41-BA8B-D58A345170C6}"/>
                </a:ext>
              </a:extLst>
            </p:cNvPr>
            <p:cNvCxnSpPr>
              <a:cxnSpLocks/>
              <a:stCxn id="147" idx="3"/>
              <a:endCxn id="148" idx="1"/>
            </p:cNvCxnSpPr>
            <p:nvPr/>
          </p:nvCxnSpPr>
          <p:spPr>
            <a:xfrm>
              <a:off x="6596454" y="1062245"/>
              <a:ext cx="386051" cy="0"/>
            </a:xfrm>
            <a:prstGeom prst="straightConnector1">
              <a:avLst/>
            </a:prstGeom>
            <a:ln w="25400">
              <a:solidFill>
                <a:srgbClr val="00B0F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Arrow Connector 150">
              <a:extLst>
                <a:ext uri="{FF2B5EF4-FFF2-40B4-BE49-F238E27FC236}">
                  <a16:creationId xmlns:a16="http://schemas.microsoft.com/office/drawing/2014/main" id="{98A4C471-DFD1-1C49-8ED4-325754D73F7A}"/>
                </a:ext>
              </a:extLst>
            </p:cNvPr>
            <p:cNvCxnSpPr>
              <a:cxnSpLocks/>
              <a:stCxn id="144" idx="3"/>
              <a:endCxn id="148" idx="1"/>
            </p:cNvCxnSpPr>
            <p:nvPr/>
          </p:nvCxnSpPr>
          <p:spPr>
            <a:xfrm flipV="1">
              <a:off x="6596454" y="1062245"/>
              <a:ext cx="386051" cy="631699"/>
            </a:xfrm>
            <a:prstGeom prst="straightConnector1">
              <a:avLst/>
            </a:prstGeom>
            <a:ln w="25400">
              <a:solidFill>
                <a:srgbClr val="00B0F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Arrow Connector 151">
              <a:extLst>
                <a:ext uri="{FF2B5EF4-FFF2-40B4-BE49-F238E27FC236}">
                  <a16:creationId xmlns:a16="http://schemas.microsoft.com/office/drawing/2014/main" id="{BD3DDB0C-1FC4-D549-B8BD-0968FC223223}"/>
                </a:ext>
              </a:extLst>
            </p:cNvPr>
            <p:cNvCxnSpPr>
              <a:cxnSpLocks/>
              <a:stCxn id="141" idx="3"/>
              <a:endCxn id="148" idx="1"/>
            </p:cNvCxnSpPr>
            <p:nvPr/>
          </p:nvCxnSpPr>
          <p:spPr>
            <a:xfrm flipV="1">
              <a:off x="6596454" y="1062245"/>
              <a:ext cx="386051" cy="1263398"/>
            </a:xfrm>
            <a:prstGeom prst="straightConnector1">
              <a:avLst/>
            </a:prstGeom>
            <a:ln w="25400">
              <a:solidFill>
                <a:srgbClr val="00B0F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Arrow Connector 152">
              <a:extLst>
                <a:ext uri="{FF2B5EF4-FFF2-40B4-BE49-F238E27FC236}">
                  <a16:creationId xmlns:a16="http://schemas.microsoft.com/office/drawing/2014/main" id="{AB68CB4C-D475-8544-A670-4766EAFFC2C4}"/>
                </a:ext>
              </a:extLst>
            </p:cNvPr>
            <p:cNvCxnSpPr>
              <a:cxnSpLocks/>
              <a:stCxn id="144" idx="3"/>
              <a:endCxn id="145" idx="1"/>
            </p:cNvCxnSpPr>
            <p:nvPr/>
          </p:nvCxnSpPr>
          <p:spPr>
            <a:xfrm>
              <a:off x="6596454" y="1693944"/>
              <a:ext cx="386051" cy="0"/>
            </a:xfrm>
            <a:prstGeom prst="straightConnector1">
              <a:avLst/>
            </a:prstGeom>
            <a:ln w="25400">
              <a:solidFill>
                <a:srgbClr val="00B0F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Arrow Connector 153">
              <a:extLst>
                <a:ext uri="{FF2B5EF4-FFF2-40B4-BE49-F238E27FC236}">
                  <a16:creationId xmlns:a16="http://schemas.microsoft.com/office/drawing/2014/main" id="{0A19BF49-3F24-2249-9CE8-D00FE5AC2AF0}"/>
                </a:ext>
              </a:extLst>
            </p:cNvPr>
            <p:cNvCxnSpPr>
              <a:cxnSpLocks/>
              <a:stCxn id="147" idx="3"/>
              <a:endCxn id="145" idx="1"/>
            </p:cNvCxnSpPr>
            <p:nvPr/>
          </p:nvCxnSpPr>
          <p:spPr>
            <a:xfrm>
              <a:off x="6596454" y="1062245"/>
              <a:ext cx="386051" cy="631699"/>
            </a:xfrm>
            <a:prstGeom prst="straightConnector1">
              <a:avLst/>
            </a:prstGeom>
            <a:ln w="25400">
              <a:solidFill>
                <a:srgbClr val="00B0F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Arrow Connector 154">
              <a:extLst>
                <a:ext uri="{FF2B5EF4-FFF2-40B4-BE49-F238E27FC236}">
                  <a16:creationId xmlns:a16="http://schemas.microsoft.com/office/drawing/2014/main" id="{5DBA21FE-1619-4241-89C8-FA9850F8399D}"/>
                </a:ext>
              </a:extLst>
            </p:cNvPr>
            <p:cNvCxnSpPr>
              <a:cxnSpLocks/>
              <a:stCxn id="147" idx="3"/>
              <a:endCxn id="142" idx="1"/>
            </p:cNvCxnSpPr>
            <p:nvPr/>
          </p:nvCxnSpPr>
          <p:spPr>
            <a:xfrm>
              <a:off x="6596454" y="1062245"/>
              <a:ext cx="386051" cy="1263398"/>
            </a:xfrm>
            <a:prstGeom prst="straightConnector1">
              <a:avLst/>
            </a:prstGeom>
            <a:ln w="25400">
              <a:solidFill>
                <a:srgbClr val="00B0F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Arrow Connector 155">
              <a:extLst>
                <a:ext uri="{FF2B5EF4-FFF2-40B4-BE49-F238E27FC236}">
                  <a16:creationId xmlns:a16="http://schemas.microsoft.com/office/drawing/2014/main" id="{7D78677A-36A2-DB43-A155-2134BF36746F}"/>
                </a:ext>
              </a:extLst>
            </p:cNvPr>
            <p:cNvCxnSpPr>
              <a:cxnSpLocks/>
              <a:stCxn id="141" idx="3"/>
              <a:endCxn id="142" idx="1"/>
            </p:cNvCxnSpPr>
            <p:nvPr/>
          </p:nvCxnSpPr>
          <p:spPr>
            <a:xfrm>
              <a:off x="6596454" y="2325643"/>
              <a:ext cx="386051" cy="0"/>
            </a:xfrm>
            <a:prstGeom prst="straightConnector1">
              <a:avLst/>
            </a:prstGeom>
            <a:ln w="25400">
              <a:solidFill>
                <a:srgbClr val="00B0F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Arrow Connector 156">
              <a:extLst>
                <a:ext uri="{FF2B5EF4-FFF2-40B4-BE49-F238E27FC236}">
                  <a16:creationId xmlns:a16="http://schemas.microsoft.com/office/drawing/2014/main" id="{8D48752C-DECF-8146-AAC3-32ECF2256296}"/>
                </a:ext>
              </a:extLst>
            </p:cNvPr>
            <p:cNvCxnSpPr>
              <a:cxnSpLocks/>
              <a:stCxn id="141" idx="3"/>
              <a:endCxn id="145" idx="1"/>
            </p:cNvCxnSpPr>
            <p:nvPr/>
          </p:nvCxnSpPr>
          <p:spPr>
            <a:xfrm flipV="1">
              <a:off x="6596454" y="1693944"/>
              <a:ext cx="386051" cy="631699"/>
            </a:xfrm>
            <a:prstGeom prst="straightConnector1">
              <a:avLst/>
            </a:prstGeom>
            <a:ln w="25400">
              <a:solidFill>
                <a:srgbClr val="00B0F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Arrow Connector 157">
              <a:extLst>
                <a:ext uri="{FF2B5EF4-FFF2-40B4-BE49-F238E27FC236}">
                  <a16:creationId xmlns:a16="http://schemas.microsoft.com/office/drawing/2014/main" id="{C8E34876-24C6-0C49-9647-768C55FB879E}"/>
                </a:ext>
              </a:extLst>
            </p:cNvPr>
            <p:cNvCxnSpPr>
              <a:cxnSpLocks/>
              <a:stCxn id="144" idx="3"/>
              <a:endCxn id="142" idx="1"/>
            </p:cNvCxnSpPr>
            <p:nvPr/>
          </p:nvCxnSpPr>
          <p:spPr>
            <a:xfrm>
              <a:off x="6596454" y="1693944"/>
              <a:ext cx="386051" cy="631699"/>
            </a:xfrm>
            <a:prstGeom prst="straightConnector1">
              <a:avLst/>
            </a:prstGeom>
            <a:ln w="25400">
              <a:solidFill>
                <a:srgbClr val="00B0F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Arrow Connector 158">
              <a:extLst>
                <a:ext uri="{FF2B5EF4-FFF2-40B4-BE49-F238E27FC236}">
                  <a16:creationId xmlns:a16="http://schemas.microsoft.com/office/drawing/2014/main" id="{1438DACE-5569-6347-B58F-F725CCF42FED}"/>
                </a:ext>
              </a:extLst>
            </p:cNvPr>
            <p:cNvCxnSpPr>
              <a:cxnSpLocks/>
              <a:stCxn id="148" idx="3"/>
              <a:endCxn id="149" idx="1"/>
            </p:cNvCxnSpPr>
            <p:nvPr/>
          </p:nvCxnSpPr>
          <p:spPr>
            <a:xfrm>
              <a:off x="7439705" y="1062245"/>
              <a:ext cx="367348" cy="0"/>
            </a:xfrm>
            <a:prstGeom prst="straightConnector1">
              <a:avLst/>
            </a:prstGeom>
            <a:ln w="25400">
              <a:solidFill>
                <a:srgbClr val="00B0F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Arrow Connector 159">
              <a:extLst>
                <a:ext uri="{FF2B5EF4-FFF2-40B4-BE49-F238E27FC236}">
                  <a16:creationId xmlns:a16="http://schemas.microsoft.com/office/drawing/2014/main" id="{0DB6849C-5B30-5643-814F-B9201A32F590}"/>
                </a:ext>
              </a:extLst>
            </p:cNvPr>
            <p:cNvCxnSpPr>
              <a:cxnSpLocks/>
              <a:stCxn id="145" idx="3"/>
              <a:endCxn id="146" idx="1"/>
            </p:cNvCxnSpPr>
            <p:nvPr/>
          </p:nvCxnSpPr>
          <p:spPr>
            <a:xfrm>
              <a:off x="7439705" y="1693944"/>
              <a:ext cx="367348" cy="0"/>
            </a:xfrm>
            <a:prstGeom prst="straightConnector1">
              <a:avLst/>
            </a:prstGeom>
            <a:ln w="25400">
              <a:solidFill>
                <a:srgbClr val="00B0F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Arrow Connector 160">
              <a:extLst>
                <a:ext uri="{FF2B5EF4-FFF2-40B4-BE49-F238E27FC236}">
                  <a16:creationId xmlns:a16="http://schemas.microsoft.com/office/drawing/2014/main" id="{9E0DC2BF-5602-0B47-9A82-7A61AC44BD70}"/>
                </a:ext>
              </a:extLst>
            </p:cNvPr>
            <p:cNvCxnSpPr>
              <a:cxnSpLocks/>
              <a:stCxn id="142" idx="3"/>
              <a:endCxn id="143" idx="1"/>
            </p:cNvCxnSpPr>
            <p:nvPr/>
          </p:nvCxnSpPr>
          <p:spPr>
            <a:xfrm>
              <a:off x="7439705" y="2325643"/>
              <a:ext cx="367348" cy="0"/>
            </a:xfrm>
            <a:prstGeom prst="straightConnector1">
              <a:avLst/>
            </a:prstGeom>
            <a:ln w="25400">
              <a:solidFill>
                <a:srgbClr val="00B0F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Arrow Connector 161">
              <a:extLst>
                <a:ext uri="{FF2B5EF4-FFF2-40B4-BE49-F238E27FC236}">
                  <a16:creationId xmlns:a16="http://schemas.microsoft.com/office/drawing/2014/main" id="{254DAFB7-D6EA-C94B-918F-863F55FA0639}"/>
                </a:ext>
              </a:extLst>
            </p:cNvPr>
            <p:cNvCxnSpPr>
              <a:cxnSpLocks/>
              <a:stCxn id="142" idx="3"/>
              <a:endCxn id="146" idx="1"/>
            </p:cNvCxnSpPr>
            <p:nvPr/>
          </p:nvCxnSpPr>
          <p:spPr>
            <a:xfrm flipV="1">
              <a:off x="7439705" y="1693944"/>
              <a:ext cx="367348" cy="631699"/>
            </a:xfrm>
            <a:prstGeom prst="straightConnector1">
              <a:avLst/>
            </a:prstGeom>
            <a:ln w="25400">
              <a:solidFill>
                <a:srgbClr val="00B0F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Arrow Connector 162">
              <a:extLst>
                <a:ext uri="{FF2B5EF4-FFF2-40B4-BE49-F238E27FC236}">
                  <a16:creationId xmlns:a16="http://schemas.microsoft.com/office/drawing/2014/main" id="{AE39EA84-FA15-AF4C-9CF6-C085AD66ACEB}"/>
                </a:ext>
              </a:extLst>
            </p:cNvPr>
            <p:cNvCxnSpPr>
              <a:cxnSpLocks/>
              <a:stCxn id="149" idx="1"/>
              <a:endCxn id="142" idx="3"/>
            </p:cNvCxnSpPr>
            <p:nvPr/>
          </p:nvCxnSpPr>
          <p:spPr>
            <a:xfrm flipH="1">
              <a:off x="7439705" y="1062245"/>
              <a:ext cx="367348" cy="1263398"/>
            </a:xfrm>
            <a:prstGeom prst="straightConnector1">
              <a:avLst/>
            </a:prstGeom>
            <a:ln w="25400">
              <a:solidFill>
                <a:srgbClr val="00B0F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Arrow Connector 163">
              <a:extLst>
                <a:ext uri="{FF2B5EF4-FFF2-40B4-BE49-F238E27FC236}">
                  <a16:creationId xmlns:a16="http://schemas.microsoft.com/office/drawing/2014/main" id="{5A39ECDD-9F2B-EA45-8AAB-B83B16A8FAB9}"/>
                </a:ext>
              </a:extLst>
            </p:cNvPr>
            <p:cNvCxnSpPr>
              <a:cxnSpLocks/>
              <a:stCxn id="145" idx="3"/>
              <a:endCxn id="143" idx="1"/>
            </p:cNvCxnSpPr>
            <p:nvPr/>
          </p:nvCxnSpPr>
          <p:spPr>
            <a:xfrm>
              <a:off x="7439705" y="1693944"/>
              <a:ext cx="367348" cy="631699"/>
            </a:xfrm>
            <a:prstGeom prst="straightConnector1">
              <a:avLst/>
            </a:prstGeom>
            <a:ln w="25400">
              <a:solidFill>
                <a:srgbClr val="00B0F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Arrow Connector 164">
              <a:extLst>
                <a:ext uri="{FF2B5EF4-FFF2-40B4-BE49-F238E27FC236}">
                  <a16:creationId xmlns:a16="http://schemas.microsoft.com/office/drawing/2014/main" id="{4CAC57F5-AB7A-8D46-9CBC-399DFF2E744B}"/>
                </a:ext>
              </a:extLst>
            </p:cNvPr>
            <p:cNvCxnSpPr>
              <a:cxnSpLocks/>
              <a:stCxn id="145" idx="3"/>
              <a:endCxn id="149" idx="1"/>
            </p:cNvCxnSpPr>
            <p:nvPr/>
          </p:nvCxnSpPr>
          <p:spPr>
            <a:xfrm flipV="1">
              <a:off x="7439705" y="1062245"/>
              <a:ext cx="367348" cy="631699"/>
            </a:xfrm>
            <a:prstGeom prst="straightConnector1">
              <a:avLst/>
            </a:prstGeom>
            <a:ln w="25400">
              <a:solidFill>
                <a:srgbClr val="00B0F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Arrow Connector 165">
              <a:extLst>
                <a:ext uri="{FF2B5EF4-FFF2-40B4-BE49-F238E27FC236}">
                  <a16:creationId xmlns:a16="http://schemas.microsoft.com/office/drawing/2014/main" id="{8F44B5AF-62F4-CB4A-9F03-E677BDBBF108}"/>
                </a:ext>
              </a:extLst>
            </p:cNvPr>
            <p:cNvCxnSpPr>
              <a:cxnSpLocks/>
              <a:stCxn id="148" idx="3"/>
              <a:endCxn id="146" idx="1"/>
            </p:cNvCxnSpPr>
            <p:nvPr/>
          </p:nvCxnSpPr>
          <p:spPr>
            <a:xfrm>
              <a:off x="7439705" y="1062245"/>
              <a:ext cx="367348" cy="631699"/>
            </a:xfrm>
            <a:prstGeom prst="straightConnector1">
              <a:avLst/>
            </a:prstGeom>
            <a:ln w="25400">
              <a:solidFill>
                <a:srgbClr val="00B0F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Arrow Connector 166">
              <a:extLst>
                <a:ext uri="{FF2B5EF4-FFF2-40B4-BE49-F238E27FC236}">
                  <a16:creationId xmlns:a16="http://schemas.microsoft.com/office/drawing/2014/main" id="{A3682A09-8D81-114B-BC0D-0C9BED3914C2}"/>
                </a:ext>
              </a:extLst>
            </p:cNvPr>
            <p:cNvCxnSpPr>
              <a:cxnSpLocks/>
              <a:stCxn id="148" idx="3"/>
              <a:endCxn id="143" idx="1"/>
            </p:cNvCxnSpPr>
            <p:nvPr/>
          </p:nvCxnSpPr>
          <p:spPr>
            <a:xfrm>
              <a:off x="7439705" y="1062245"/>
              <a:ext cx="367348" cy="1263398"/>
            </a:xfrm>
            <a:prstGeom prst="straightConnector1">
              <a:avLst/>
            </a:prstGeom>
            <a:ln w="25400">
              <a:solidFill>
                <a:srgbClr val="00B0F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CC44764C-8D6E-F24A-9D2F-4BEE984A9465}"/>
              </a:ext>
            </a:extLst>
          </p:cNvPr>
          <p:cNvSpPr/>
          <p:nvPr/>
        </p:nvSpPr>
        <p:spPr>
          <a:xfrm>
            <a:off x="881893" y="2373073"/>
            <a:ext cx="1299754" cy="860134"/>
          </a:xfrm>
          <a:prstGeom prst="rect">
            <a:avLst/>
          </a:prstGeom>
          <a:ln>
            <a:solidFill>
              <a:srgbClr val="00B0F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E4D5C9B6-3242-6744-BD11-1E824AA7A1F5}"/>
              </a:ext>
            </a:extLst>
          </p:cNvPr>
          <p:cNvSpPr/>
          <p:nvPr/>
        </p:nvSpPr>
        <p:spPr>
          <a:xfrm>
            <a:off x="6720830" y="2377516"/>
            <a:ext cx="2032367" cy="2552266"/>
          </a:xfrm>
          <a:prstGeom prst="rect">
            <a:avLst/>
          </a:prstGeom>
          <a:ln>
            <a:solidFill>
              <a:srgbClr val="00B0F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Central Analytics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4D544A91-6571-FE43-B4DC-ECF775EFE877}"/>
              </a:ext>
            </a:extLst>
          </p:cNvPr>
          <p:cNvSpPr/>
          <p:nvPr/>
        </p:nvSpPr>
        <p:spPr>
          <a:xfrm>
            <a:off x="881753" y="4310737"/>
            <a:ext cx="1299754" cy="620486"/>
          </a:xfrm>
          <a:prstGeom prst="rect">
            <a:avLst/>
          </a:prstGeom>
          <a:ln>
            <a:solidFill>
              <a:srgbClr val="00B0F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6D80A62-E97F-FB40-A88C-FB3CFED4AB0E}"/>
              </a:ext>
            </a:extLst>
          </p:cNvPr>
          <p:cNvSpPr/>
          <p:nvPr/>
        </p:nvSpPr>
        <p:spPr>
          <a:xfrm>
            <a:off x="881753" y="3233207"/>
            <a:ext cx="1299754" cy="1097280"/>
          </a:xfrm>
          <a:prstGeom prst="rect">
            <a:avLst/>
          </a:prstGeom>
          <a:ln>
            <a:solidFill>
              <a:srgbClr val="00B0F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8" name="Google Shape;108;p26"/>
          <p:cNvSpPr txBox="1">
            <a:spLocks noGrp="1"/>
          </p:cNvSpPr>
          <p:nvPr>
            <p:ph type="title"/>
          </p:nvPr>
        </p:nvSpPr>
        <p:spPr>
          <a:xfrm>
            <a:off x="1100138" y="96441"/>
            <a:ext cx="8043900" cy="4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Dataflow Programming Model</a:t>
            </a:r>
            <a:endParaRPr sz="3200" b="1" i="1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12AD98EE-D2C1-1142-96F6-E44C9254B69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1429" y="3265864"/>
            <a:ext cx="457200" cy="457200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B59B5A28-5E77-2044-A147-1AC567F91B3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51429" y="2710614"/>
            <a:ext cx="457200" cy="45720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80E19206-7192-C44C-BAA7-D9FC96A1F07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51429" y="3821114"/>
            <a:ext cx="457200" cy="457200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3B921796-CD27-E440-9AF1-1EEF68747CD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647572" y="2710614"/>
            <a:ext cx="457200" cy="457200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06EDBE4A-90F5-8341-8094-EEDBE31C7F3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647572" y="3265864"/>
            <a:ext cx="457200" cy="457200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F7FC61CE-71DA-554B-8C6F-16DDAF37C07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647572" y="3821114"/>
            <a:ext cx="457200" cy="457200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42ABDDC8-7C75-D841-9371-ACA364CC5F77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951429" y="4391836"/>
            <a:ext cx="457200" cy="457200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CE579E1A-4CF7-4942-A273-6223702BC7DE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647572" y="4391836"/>
            <a:ext cx="457200" cy="457200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BE2F7D07-62F1-6745-A049-CAABEE093F83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6822615" y="2876160"/>
            <a:ext cx="1828800" cy="182880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EA861CAB-C35B-9742-B139-C921CE55B493}"/>
              </a:ext>
            </a:extLst>
          </p:cNvPr>
          <p:cNvSpPr txBox="1"/>
          <p:nvPr/>
        </p:nvSpPr>
        <p:spPr>
          <a:xfrm>
            <a:off x="1105618" y="1973683"/>
            <a:ext cx="8595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Things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1E5ADA5-28D2-9A42-A5DC-5CB1C5A86707}"/>
              </a:ext>
            </a:extLst>
          </p:cNvPr>
          <p:cNvSpPr txBox="1"/>
          <p:nvPr/>
        </p:nvSpPr>
        <p:spPr>
          <a:xfrm>
            <a:off x="3844385" y="1973683"/>
            <a:ext cx="12073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Gateways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968B387-1468-FB42-AE20-F23A37D7F204}"/>
              </a:ext>
            </a:extLst>
          </p:cNvPr>
          <p:cNvSpPr txBox="1"/>
          <p:nvPr/>
        </p:nvSpPr>
        <p:spPr>
          <a:xfrm>
            <a:off x="7344918" y="1973683"/>
            <a:ext cx="7841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Cloud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7B97611-210B-674E-A5C8-85C5B66AB471}"/>
              </a:ext>
            </a:extLst>
          </p:cNvPr>
          <p:cNvSpPr txBox="1"/>
          <p:nvPr/>
        </p:nvSpPr>
        <p:spPr>
          <a:xfrm>
            <a:off x="117388" y="3561960"/>
            <a:ext cx="7377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sensors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615A329-3481-9E47-8920-158C1C0709AA}"/>
              </a:ext>
            </a:extLst>
          </p:cNvPr>
          <p:cNvSpPr txBox="1"/>
          <p:nvPr/>
        </p:nvSpPr>
        <p:spPr>
          <a:xfrm>
            <a:off x="9624" y="4343172"/>
            <a:ext cx="8771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actuators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D962C123-D002-074C-A195-33EE6FB378A3}"/>
              </a:ext>
            </a:extLst>
          </p:cNvPr>
          <p:cNvCxnSpPr>
            <a:cxnSpLocks/>
            <a:endCxn id="46" idx="2"/>
          </p:cNvCxnSpPr>
          <p:nvPr/>
        </p:nvCxnSpPr>
        <p:spPr>
          <a:xfrm>
            <a:off x="1531630" y="2373073"/>
            <a:ext cx="0" cy="2558150"/>
          </a:xfrm>
          <a:prstGeom prst="line">
            <a:avLst/>
          </a:prstGeom>
          <a:ln w="254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0057AD89-B9AF-2F4D-9D88-7D1D8F35E54F}"/>
              </a:ext>
            </a:extLst>
          </p:cNvPr>
          <p:cNvSpPr txBox="1"/>
          <p:nvPr/>
        </p:nvSpPr>
        <p:spPr>
          <a:xfrm>
            <a:off x="957995" y="2400355"/>
            <a:ext cx="4443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city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A7BFC8B-D874-DC47-A5F5-56A7A045C542}"/>
              </a:ext>
            </a:extLst>
          </p:cNvPr>
          <p:cNvSpPr txBox="1"/>
          <p:nvPr/>
        </p:nvSpPr>
        <p:spPr>
          <a:xfrm>
            <a:off x="1484696" y="2377671"/>
            <a:ext cx="7697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hospital</a:t>
            </a:r>
          </a:p>
        </p:txBody>
      </p:sp>
      <p:sp>
        <p:nvSpPr>
          <p:cNvPr id="51" name="Left-Right Arrow 50">
            <a:extLst>
              <a:ext uri="{FF2B5EF4-FFF2-40B4-BE49-F238E27FC236}">
                <a16:creationId xmlns:a16="http://schemas.microsoft.com/office/drawing/2014/main" id="{62FC5344-AE5F-F04A-9B30-7A11D3CAE7E7}"/>
              </a:ext>
            </a:extLst>
          </p:cNvPr>
          <p:cNvSpPr/>
          <p:nvPr/>
        </p:nvSpPr>
        <p:spPr>
          <a:xfrm>
            <a:off x="2234833" y="3515509"/>
            <a:ext cx="603082" cy="233608"/>
          </a:xfrm>
          <a:prstGeom prst="leftRight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Left-Right Arrow 63">
            <a:extLst>
              <a:ext uri="{FF2B5EF4-FFF2-40B4-BE49-F238E27FC236}">
                <a16:creationId xmlns:a16="http://schemas.microsoft.com/office/drawing/2014/main" id="{B178CFB0-04D6-194F-8D53-DD4840F12C28}"/>
              </a:ext>
            </a:extLst>
          </p:cNvPr>
          <p:cNvSpPr/>
          <p:nvPr/>
        </p:nvSpPr>
        <p:spPr>
          <a:xfrm>
            <a:off x="6081276" y="3515509"/>
            <a:ext cx="603082" cy="233608"/>
          </a:xfrm>
          <a:prstGeom prst="leftRight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A59F1EC1-60DB-6846-A7FC-C8A66950D863}"/>
              </a:ext>
            </a:extLst>
          </p:cNvPr>
          <p:cNvGrpSpPr/>
          <p:nvPr/>
        </p:nvGrpSpPr>
        <p:grpSpPr>
          <a:xfrm>
            <a:off x="3037987" y="3167814"/>
            <a:ext cx="2861874" cy="1348705"/>
            <a:chOff x="2960719" y="3167814"/>
            <a:chExt cx="2861874" cy="1348705"/>
          </a:xfrm>
        </p:grpSpPr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ECEF9D49-B6F5-BC48-931B-1D8E0A0D7161}"/>
                </a:ext>
              </a:extLst>
            </p:cNvPr>
            <p:cNvCxnSpPr>
              <a:cxnSpLocks/>
              <a:stCxn id="85" idx="4"/>
              <a:endCxn id="86" idx="6"/>
            </p:cNvCxnSpPr>
            <p:nvPr/>
          </p:nvCxnSpPr>
          <p:spPr>
            <a:xfrm flipH="1">
              <a:off x="3929359" y="3442134"/>
              <a:ext cx="436542" cy="887453"/>
            </a:xfrm>
            <a:prstGeom prst="straightConnector1">
              <a:avLst/>
            </a:prstGeom>
            <a:ln w="31750">
              <a:solidFill>
                <a:schemeClr val="tx1"/>
              </a:solidFill>
              <a:headEnd type="none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1999DF83-228C-F24F-B933-1E712D5687F9}"/>
                </a:ext>
              </a:extLst>
            </p:cNvPr>
            <p:cNvGrpSpPr/>
            <p:nvPr/>
          </p:nvGrpSpPr>
          <p:grpSpPr>
            <a:xfrm>
              <a:off x="2960719" y="3167814"/>
              <a:ext cx="2861874" cy="1348705"/>
              <a:chOff x="2960719" y="3167814"/>
              <a:chExt cx="2861874" cy="1348705"/>
            </a:xfrm>
          </p:grpSpPr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846D1ED4-9FC4-9F47-9076-D42BDA387B3A}"/>
                  </a:ext>
                </a:extLst>
              </p:cNvPr>
              <p:cNvSpPr/>
              <p:nvPr/>
            </p:nvSpPr>
            <p:spPr>
              <a:xfrm>
                <a:off x="3000649" y="3167814"/>
                <a:ext cx="274320" cy="27432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2" name="Diamond 81">
                <a:extLst>
                  <a:ext uri="{FF2B5EF4-FFF2-40B4-BE49-F238E27FC236}">
                    <a16:creationId xmlns:a16="http://schemas.microsoft.com/office/drawing/2014/main" id="{023F3477-E716-C34D-91B9-8282A44D83C9}"/>
                  </a:ext>
                </a:extLst>
              </p:cNvPr>
              <p:cNvSpPr/>
              <p:nvPr/>
            </p:nvSpPr>
            <p:spPr>
              <a:xfrm>
                <a:off x="2960719" y="4150759"/>
                <a:ext cx="365760" cy="365760"/>
              </a:xfrm>
              <a:prstGeom prst="diamond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90239225-01C1-C54C-AEA0-BE3E843A88CD}"/>
                  </a:ext>
                </a:extLst>
              </p:cNvPr>
              <p:cNvSpPr/>
              <p:nvPr/>
            </p:nvSpPr>
            <p:spPr>
              <a:xfrm>
                <a:off x="3655039" y="3167814"/>
                <a:ext cx="274320" cy="27432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4" name="Diamond 83">
                <a:extLst>
                  <a:ext uri="{FF2B5EF4-FFF2-40B4-BE49-F238E27FC236}">
                    <a16:creationId xmlns:a16="http://schemas.microsoft.com/office/drawing/2014/main" id="{1D51B12B-53A9-FF47-A781-F1A911FE7909}"/>
                  </a:ext>
                </a:extLst>
              </p:cNvPr>
              <p:cNvSpPr/>
              <p:nvPr/>
            </p:nvSpPr>
            <p:spPr>
              <a:xfrm>
                <a:off x="5456833" y="3448714"/>
                <a:ext cx="365760" cy="365760"/>
              </a:xfrm>
              <a:prstGeom prst="diamond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8034745C-D1A3-CD43-A045-6972296E6CBC}"/>
                  </a:ext>
                </a:extLst>
              </p:cNvPr>
              <p:cNvSpPr/>
              <p:nvPr/>
            </p:nvSpPr>
            <p:spPr>
              <a:xfrm>
                <a:off x="4228741" y="3167814"/>
                <a:ext cx="274320" cy="27432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B1354DA7-5DC9-FB4E-8A5C-0463140EF2D4}"/>
                  </a:ext>
                </a:extLst>
              </p:cNvPr>
              <p:cNvSpPr/>
              <p:nvPr/>
            </p:nvSpPr>
            <p:spPr>
              <a:xfrm>
                <a:off x="3655039" y="4192427"/>
                <a:ext cx="274320" cy="27432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0AD1B3F1-1D4F-5441-85C3-5D3251197106}"/>
                  </a:ext>
                </a:extLst>
              </p:cNvPr>
              <p:cNvSpPr/>
              <p:nvPr/>
            </p:nvSpPr>
            <p:spPr>
              <a:xfrm>
                <a:off x="4802443" y="3174394"/>
                <a:ext cx="274320" cy="27432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89" name="Straight Arrow Connector 88">
                <a:extLst>
                  <a:ext uri="{FF2B5EF4-FFF2-40B4-BE49-F238E27FC236}">
                    <a16:creationId xmlns:a16="http://schemas.microsoft.com/office/drawing/2014/main" id="{97A363B0-5183-A84E-AD52-4E93F7965752}"/>
                  </a:ext>
                </a:extLst>
              </p:cNvPr>
              <p:cNvCxnSpPr>
                <a:cxnSpLocks/>
                <a:stCxn id="81" idx="3"/>
                <a:endCxn id="83" idx="2"/>
              </p:cNvCxnSpPr>
              <p:nvPr/>
            </p:nvCxnSpPr>
            <p:spPr>
              <a:xfrm>
                <a:off x="3274969" y="3304974"/>
                <a:ext cx="380070" cy="0"/>
              </a:xfrm>
              <a:prstGeom prst="straightConnector1">
                <a:avLst/>
              </a:prstGeom>
              <a:ln w="31750">
                <a:solidFill>
                  <a:schemeClr val="tx1"/>
                </a:solidFill>
                <a:headEnd type="none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Arrow Connector 89">
                <a:extLst>
                  <a:ext uri="{FF2B5EF4-FFF2-40B4-BE49-F238E27FC236}">
                    <a16:creationId xmlns:a16="http://schemas.microsoft.com/office/drawing/2014/main" id="{2AFDA461-A826-784B-9C64-F74828A9C1CC}"/>
                  </a:ext>
                </a:extLst>
              </p:cNvPr>
              <p:cNvCxnSpPr>
                <a:cxnSpLocks/>
                <a:endCxn id="85" idx="2"/>
              </p:cNvCxnSpPr>
              <p:nvPr/>
            </p:nvCxnSpPr>
            <p:spPr>
              <a:xfrm>
                <a:off x="3929359" y="3304974"/>
                <a:ext cx="299382" cy="0"/>
              </a:xfrm>
              <a:prstGeom prst="straightConnector1">
                <a:avLst/>
              </a:prstGeom>
              <a:ln w="31750">
                <a:solidFill>
                  <a:schemeClr val="tx1"/>
                </a:solidFill>
                <a:headEnd type="none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Arrow Connector 90">
                <a:extLst>
                  <a:ext uri="{FF2B5EF4-FFF2-40B4-BE49-F238E27FC236}">
                    <a16:creationId xmlns:a16="http://schemas.microsoft.com/office/drawing/2014/main" id="{B2CC8F1F-6084-694B-9544-AFE851AD2091}"/>
                  </a:ext>
                </a:extLst>
              </p:cNvPr>
              <p:cNvCxnSpPr>
                <a:cxnSpLocks/>
                <a:stCxn id="85" idx="6"/>
                <a:endCxn id="88" idx="2"/>
              </p:cNvCxnSpPr>
              <p:nvPr/>
            </p:nvCxnSpPr>
            <p:spPr>
              <a:xfrm>
                <a:off x="4503061" y="3304974"/>
                <a:ext cx="299382" cy="6580"/>
              </a:xfrm>
              <a:prstGeom prst="straightConnector1">
                <a:avLst/>
              </a:prstGeom>
              <a:ln w="31750">
                <a:solidFill>
                  <a:schemeClr val="tx1"/>
                </a:solidFill>
                <a:headEnd type="none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Arrow Connector 91">
                <a:extLst>
                  <a:ext uri="{FF2B5EF4-FFF2-40B4-BE49-F238E27FC236}">
                    <a16:creationId xmlns:a16="http://schemas.microsoft.com/office/drawing/2014/main" id="{E4C6C7F3-222F-6A44-85CD-B2BE95059B6E}"/>
                  </a:ext>
                </a:extLst>
              </p:cNvPr>
              <p:cNvCxnSpPr>
                <a:cxnSpLocks/>
                <a:stCxn id="88" idx="6"/>
                <a:endCxn id="84" idx="1"/>
              </p:cNvCxnSpPr>
              <p:nvPr/>
            </p:nvCxnSpPr>
            <p:spPr>
              <a:xfrm>
                <a:off x="5076763" y="3311554"/>
                <a:ext cx="380070" cy="320040"/>
              </a:xfrm>
              <a:prstGeom prst="straightConnector1">
                <a:avLst/>
              </a:prstGeom>
              <a:ln w="31750">
                <a:solidFill>
                  <a:schemeClr val="tx1"/>
                </a:solidFill>
                <a:headEnd type="none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Arrow Connector 94">
                <a:extLst>
                  <a:ext uri="{FF2B5EF4-FFF2-40B4-BE49-F238E27FC236}">
                    <a16:creationId xmlns:a16="http://schemas.microsoft.com/office/drawing/2014/main" id="{295355F8-8EDB-9046-98A5-80AC25C5CB01}"/>
                  </a:ext>
                </a:extLst>
              </p:cNvPr>
              <p:cNvCxnSpPr>
                <a:cxnSpLocks/>
                <a:stCxn id="86" idx="2"/>
                <a:endCxn id="82" idx="3"/>
              </p:cNvCxnSpPr>
              <p:nvPr/>
            </p:nvCxnSpPr>
            <p:spPr>
              <a:xfrm flipH="1">
                <a:off x="3326479" y="4329587"/>
                <a:ext cx="328560" cy="4052"/>
              </a:xfrm>
              <a:prstGeom prst="straightConnector1">
                <a:avLst/>
              </a:prstGeom>
              <a:ln w="31750">
                <a:solidFill>
                  <a:schemeClr val="tx1"/>
                </a:solidFill>
                <a:headEnd type="none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97" name="Rectangle 96">
            <a:extLst>
              <a:ext uri="{FF2B5EF4-FFF2-40B4-BE49-F238E27FC236}">
                <a16:creationId xmlns:a16="http://schemas.microsoft.com/office/drawing/2014/main" id="{2A7152A0-51E4-7649-B75D-784B8FD8532E}"/>
              </a:ext>
            </a:extLst>
          </p:cNvPr>
          <p:cNvSpPr/>
          <p:nvPr/>
        </p:nvSpPr>
        <p:spPr>
          <a:xfrm>
            <a:off x="834566" y="1142096"/>
            <a:ext cx="274320" cy="2743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8" name="Diamond 97">
            <a:extLst>
              <a:ext uri="{FF2B5EF4-FFF2-40B4-BE49-F238E27FC236}">
                <a16:creationId xmlns:a16="http://schemas.microsoft.com/office/drawing/2014/main" id="{E7DBB082-0A72-4F41-8F3E-D5D79B468EA2}"/>
              </a:ext>
            </a:extLst>
          </p:cNvPr>
          <p:cNvSpPr/>
          <p:nvPr/>
        </p:nvSpPr>
        <p:spPr>
          <a:xfrm>
            <a:off x="2586526" y="1084977"/>
            <a:ext cx="365760" cy="365760"/>
          </a:xfrm>
          <a:prstGeom prst="diamond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75993349-6538-7647-A525-40AA1BBDE08E}"/>
              </a:ext>
            </a:extLst>
          </p:cNvPr>
          <p:cNvSpPr/>
          <p:nvPr/>
        </p:nvSpPr>
        <p:spPr>
          <a:xfrm>
            <a:off x="834566" y="1609110"/>
            <a:ext cx="274320" cy="27432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Google Shape;109;p26">
            <a:extLst>
              <a:ext uri="{FF2B5EF4-FFF2-40B4-BE49-F238E27FC236}">
                <a16:creationId xmlns:a16="http://schemas.microsoft.com/office/drawing/2014/main" id="{DF1C9F4E-5C7E-B943-A4F2-67F03D365D6E}"/>
              </a:ext>
            </a:extLst>
          </p:cNvPr>
          <p:cNvSpPr txBox="1"/>
          <p:nvPr/>
        </p:nvSpPr>
        <p:spPr>
          <a:xfrm>
            <a:off x="237343" y="605658"/>
            <a:ext cx="3994751" cy="482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lvl="0" algn="l" rtl="0">
              <a:spcBef>
                <a:spcPts val="0"/>
              </a:spcBef>
              <a:spcAft>
                <a:spcPts val="0"/>
              </a:spcAft>
              <a:buSzPts val="2400"/>
            </a:pP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Topology - a Directed Acyclic Graph</a:t>
            </a:r>
          </a:p>
          <a:p>
            <a:pPr marL="76200" lvl="0" algn="l" rtl="0">
              <a:spcBef>
                <a:spcPts val="0"/>
              </a:spcBef>
              <a:spcAft>
                <a:spcPts val="0"/>
              </a:spcAft>
              <a:buSzPts val="2400"/>
            </a:pPr>
            <a:endParaRPr lang="en-US" sz="2000" dirty="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8E0AA4CA-41D6-3841-88C9-2C38496559EA}"/>
              </a:ext>
            </a:extLst>
          </p:cNvPr>
          <p:cNvCxnSpPr>
            <a:cxnSpLocks/>
          </p:cNvCxnSpPr>
          <p:nvPr/>
        </p:nvCxnSpPr>
        <p:spPr>
          <a:xfrm>
            <a:off x="2652904" y="1746270"/>
            <a:ext cx="299382" cy="0"/>
          </a:xfrm>
          <a:prstGeom prst="straightConnector1">
            <a:avLst/>
          </a:prstGeom>
          <a:ln w="31750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Google Shape;109;p26">
            <a:extLst>
              <a:ext uri="{FF2B5EF4-FFF2-40B4-BE49-F238E27FC236}">
                <a16:creationId xmlns:a16="http://schemas.microsoft.com/office/drawing/2014/main" id="{A27F38CB-494F-3C40-A496-AF5E92971912}"/>
              </a:ext>
            </a:extLst>
          </p:cNvPr>
          <p:cNvSpPr txBox="1"/>
          <p:nvPr/>
        </p:nvSpPr>
        <p:spPr>
          <a:xfrm>
            <a:off x="4346182" y="605658"/>
            <a:ext cx="4407015" cy="12728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lvl="0" algn="l" rtl="0">
              <a:spcBef>
                <a:spcPts val="0"/>
              </a:spcBef>
              <a:spcAft>
                <a:spcPts val="0"/>
              </a:spcAft>
              <a:buSzPts val="2400"/>
            </a:pP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Deployment</a:t>
            </a:r>
          </a:p>
          <a:p>
            <a:pPr marL="419100" lvl="0" indent="-342900" algn="l" rtl="0"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•"/>
            </a:pP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Describe # of instances for each operation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E5CF9E1-0FFE-5949-9403-E484431D61C7}"/>
              </a:ext>
            </a:extLst>
          </p:cNvPr>
          <p:cNvSpPr/>
          <p:nvPr/>
        </p:nvSpPr>
        <p:spPr>
          <a:xfrm>
            <a:off x="3656491" y="3107279"/>
            <a:ext cx="1574008" cy="1409240"/>
          </a:xfrm>
          <a:prstGeom prst="rect">
            <a:avLst/>
          </a:prstGeom>
          <a:noFill/>
          <a:ln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2B0CBF34-5B8A-1445-8324-40350F269E7D}"/>
              </a:ext>
            </a:extLst>
          </p:cNvPr>
          <p:cNvSpPr txBox="1"/>
          <p:nvPr/>
        </p:nvSpPr>
        <p:spPr>
          <a:xfrm>
            <a:off x="3580593" y="4534965"/>
            <a:ext cx="17251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Running on PIs</a:t>
            </a:r>
          </a:p>
        </p:txBody>
      </p:sp>
    </p:spTree>
    <p:extLst>
      <p:ext uri="{BB962C8B-B14F-4D97-AF65-F5344CB8AC3E}">
        <p14:creationId xmlns:p14="http://schemas.microsoft.com/office/powerpoint/2010/main" val="2661788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/>
      <p:bldP spid="119" grpId="0"/>
      <p:bldP spid="97" grpId="0" animBg="1"/>
      <p:bldP spid="98" grpId="0" animBg="1"/>
      <p:bldP spid="118" grpId="0" animBg="1"/>
      <p:bldP spid="47" grpId="0"/>
      <p:bldP spid="122" grpId="0"/>
      <p:bldP spid="2" grpId="0" animBg="1"/>
      <p:bldP spid="8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6"/>
          <p:cNvSpPr txBox="1">
            <a:spLocks noGrp="1"/>
          </p:cNvSpPr>
          <p:nvPr>
            <p:ph type="title"/>
          </p:nvPr>
        </p:nvSpPr>
        <p:spPr>
          <a:xfrm>
            <a:off x="1100138" y="96441"/>
            <a:ext cx="8043900" cy="4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Runtime System</a:t>
            </a:r>
            <a:endParaRPr sz="3200" b="1" i="1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E8CD0DB-5928-AA49-8827-CB4EBC0BF9CA}"/>
              </a:ext>
            </a:extLst>
          </p:cNvPr>
          <p:cNvGrpSpPr/>
          <p:nvPr/>
        </p:nvGrpSpPr>
        <p:grpSpPr>
          <a:xfrm>
            <a:off x="44164" y="605658"/>
            <a:ext cx="3994751" cy="1448522"/>
            <a:chOff x="44164" y="605658"/>
            <a:chExt cx="3994751" cy="1448522"/>
          </a:xfrm>
        </p:grpSpPr>
        <p:sp>
          <p:nvSpPr>
            <p:cNvPr id="96" name="Google Shape;109;p26">
              <a:extLst>
                <a:ext uri="{FF2B5EF4-FFF2-40B4-BE49-F238E27FC236}">
                  <a16:creationId xmlns:a16="http://schemas.microsoft.com/office/drawing/2014/main" id="{58CFAF75-3A2B-794A-83D3-7BD1025AC00C}"/>
                </a:ext>
              </a:extLst>
            </p:cNvPr>
            <p:cNvSpPr txBox="1"/>
            <p:nvPr/>
          </p:nvSpPr>
          <p:spPr>
            <a:xfrm>
              <a:off x="44164" y="605658"/>
              <a:ext cx="3994751" cy="144852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76200" lvl="0" algn="l" rtl="0">
                <a:spcBef>
                  <a:spcPts val="0"/>
                </a:spcBef>
                <a:spcAft>
                  <a:spcPts val="0"/>
                </a:spcAft>
                <a:buSzPts val="2400"/>
              </a:pPr>
              <a:r>
                <a:rPr lang="en-US" sz="2000" dirty="0">
                  <a:latin typeface="Calibri"/>
                  <a:ea typeface="Calibri"/>
                  <a:cs typeface="Calibri"/>
                  <a:sym typeface="Calibri"/>
                </a:rPr>
                <a:t>Stream Processing Engines (SPEs):</a:t>
              </a:r>
            </a:p>
            <a:p>
              <a:pPr marL="419100" lvl="0" indent="-342900" algn="l" rtl="0">
                <a:spcBef>
                  <a:spcPts val="0"/>
                </a:spcBef>
                <a:spcAft>
                  <a:spcPts val="0"/>
                </a:spcAft>
                <a:buSzPts val="2400"/>
                <a:buFont typeface="Arial" panose="020B0604020202020204" pitchFamily="34" charset="0"/>
                <a:buChar char="•"/>
              </a:pPr>
              <a:r>
                <a:rPr lang="en-US" sz="2000" dirty="0">
                  <a:latin typeface="Calibri"/>
                  <a:ea typeface="Calibri"/>
                  <a:cs typeface="Calibri"/>
                  <a:sym typeface="Calibri"/>
                </a:rPr>
                <a:t>Apache Storm</a:t>
              </a:r>
            </a:p>
            <a:p>
              <a:pPr marL="419100" lvl="0" indent="-342900" algn="l" rtl="0">
                <a:spcBef>
                  <a:spcPts val="0"/>
                </a:spcBef>
                <a:spcAft>
                  <a:spcPts val="0"/>
                </a:spcAft>
                <a:buSzPts val="2400"/>
                <a:buFont typeface="Arial" panose="020B0604020202020204" pitchFamily="34" charset="0"/>
                <a:buChar char="•"/>
              </a:pPr>
              <a:r>
                <a:rPr lang="en-US" sz="2000" dirty="0">
                  <a:latin typeface="Calibri"/>
                  <a:ea typeface="Calibri"/>
                  <a:cs typeface="Calibri"/>
                  <a:sym typeface="Calibri"/>
                </a:rPr>
                <a:t>Apache </a:t>
              </a:r>
              <a:r>
                <a:rPr lang="en-US" sz="2000" dirty="0" err="1">
                  <a:latin typeface="Calibri"/>
                  <a:ea typeface="Calibri"/>
                  <a:cs typeface="Calibri"/>
                  <a:sym typeface="Calibri"/>
                </a:rPr>
                <a:t>Flink</a:t>
              </a:r>
              <a:endParaRPr lang="en-US" sz="2000" dirty="0">
                <a:latin typeface="Calibri"/>
                <a:ea typeface="Calibri"/>
                <a:cs typeface="Calibri"/>
                <a:sym typeface="Calibri"/>
              </a:endParaRPr>
            </a:p>
            <a:p>
              <a:pPr marL="419100" lvl="0" indent="-342900" algn="l" rtl="0">
                <a:spcBef>
                  <a:spcPts val="0"/>
                </a:spcBef>
                <a:spcAft>
                  <a:spcPts val="0"/>
                </a:spcAft>
                <a:buSzPts val="2400"/>
                <a:buFont typeface="Arial" panose="020B0604020202020204" pitchFamily="34" charset="0"/>
                <a:buChar char="•"/>
              </a:pPr>
              <a:r>
                <a:rPr lang="en-US" sz="2000" dirty="0">
                  <a:latin typeface="Calibri"/>
                  <a:ea typeface="Calibri"/>
                  <a:cs typeface="Calibri"/>
                  <a:sym typeface="Calibri"/>
                </a:rPr>
                <a:t>Apache Heron</a:t>
              </a:r>
            </a:p>
          </p:txBody>
        </p:sp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9316DD5E-4EFB-CE4F-A8DB-355F579481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26916" y="1634999"/>
              <a:ext cx="789432" cy="274320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CAEC622-B643-F74A-AB68-76AAFCC43CC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26916" y="1029122"/>
              <a:ext cx="874395" cy="274320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CEA0E44-7580-D84E-92EF-36D0AAFF75F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126916" y="1332061"/>
              <a:ext cx="532181" cy="274320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775B41EB-8660-894E-9876-AD21491D9A5D}"/>
              </a:ext>
            </a:extLst>
          </p:cNvPr>
          <p:cNvGrpSpPr/>
          <p:nvPr/>
        </p:nvGrpSpPr>
        <p:grpSpPr>
          <a:xfrm>
            <a:off x="4547204" y="734832"/>
            <a:ext cx="4043964" cy="1200238"/>
            <a:chOff x="4547204" y="734832"/>
            <a:chExt cx="4043964" cy="1200238"/>
          </a:xfrm>
        </p:grpSpPr>
        <p:sp>
          <p:nvSpPr>
            <p:cNvPr id="293" name="Rectangle 292">
              <a:extLst>
                <a:ext uri="{FF2B5EF4-FFF2-40B4-BE49-F238E27FC236}">
                  <a16:creationId xmlns:a16="http://schemas.microsoft.com/office/drawing/2014/main" id="{E1F532EC-FB3D-EA4A-AA00-4BB9D8F68A03}"/>
                </a:ext>
              </a:extLst>
            </p:cNvPr>
            <p:cNvSpPr/>
            <p:nvPr/>
          </p:nvSpPr>
          <p:spPr>
            <a:xfrm>
              <a:off x="4547204" y="734832"/>
              <a:ext cx="4043964" cy="1200238"/>
            </a:xfrm>
            <a:prstGeom prst="rect">
              <a:avLst/>
            </a:prstGeom>
            <a:ln>
              <a:solidFill>
                <a:srgbClr val="00B0F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en-US" sz="2200" b="1" i="1" u="sng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Topology</a:t>
              </a:r>
            </a:p>
          </p:txBody>
        </p:sp>
        <p:grpSp>
          <p:nvGrpSpPr>
            <p:cNvPr id="171" name="Group 170">
              <a:extLst>
                <a:ext uri="{FF2B5EF4-FFF2-40B4-BE49-F238E27FC236}">
                  <a16:creationId xmlns:a16="http://schemas.microsoft.com/office/drawing/2014/main" id="{97AB0222-8DE0-BE43-9785-4CADABCB593E}"/>
                </a:ext>
              </a:extLst>
            </p:cNvPr>
            <p:cNvGrpSpPr/>
            <p:nvPr/>
          </p:nvGrpSpPr>
          <p:grpSpPr>
            <a:xfrm>
              <a:off x="5797579" y="880001"/>
              <a:ext cx="2700499" cy="904388"/>
              <a:chOff x="3041407" y="3167814"/>
              <a:chExt cx="2700499" cy="904388"/>
            </a:xfrm>
          </p:grpSpPr>
          <p:cxnSp>
            <p:nvCxnSpPr>
              <p:cNvPr id="172" name="Straight Arrow Connector 171">
                <a:extLst>
                  <a:ext uri="{FF2B5EF4-FFF2-40B4-BE49-F238E27FC236}">
                    <a16:creationId xmlns:a16="http://schemas.microsoft.com/office/drawing/2014/main" id="{28B4F7F6-ACEF-C24E-8145-FDC23EC9F703}"/>
                  </a:ext>
                </a:extLst>
              </p:cNvPr>
              <p:cNvCxnSpPr>
                <a:cxnSpLocks/>
                <a:stCxn id="178" idx="4"/>
                <a:endCxn id="179" idx="6"/>
              </p:cNvCxnSpPr>
              <p:nvPr/>
            </p:nvCxnSpPr>
            <p:spPr>
              <a:xfrm flipH="1">
                <a:off x="3929359" y="3442134"/>
                <a:ext cx="436542" cy="443136"/>
              </a:xfrm>
              <a:prstGeom prst="straightConnector1">
                <a:avLst/>
              </a:prstGeom>
              <a:ln w="31750">
                <a:solidFill>
                  <a:schemeClr val="tx1"/>
                </a:solidFill>
                <a:headEnd type="none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73" name="Group 172">
                <a:extLst>
                  <a:ext uri="{FF2B5EF4-FFF2-40B4-BE49-F238E27FC236}">
                    <a16:creationId xmlns:a16="http://schemas.microsoft.com/office/drawing/2014/main" id="{FA84A4E8-CE59-B640-AFB1-18B228CB058E}"/>
                  </a:ext>
                </a:extLst>
              </p:cNvPr>
              <p:cNvGrpSpPr/>
              <p:nvPr/>
            </p:nvGrpSpPr>
            <p:grpSpPr>
              <a:xfrm>
                <a:off x="3041407" y="3167814"/>
                <a:ext cx="2700499" cy="904388"/>
                <a:chOff x="3041407" y="3167814"/>
                <a:chExt cx="2700499" cy="904388"/>
              </a:xfrm>
            </p:grpSpPr>
            <p:sp>
              <p:nvSpPr>
                <p:cNvPr id="174" name="Rectangle 173">
                  <a:extLst>
                    <a:ext uri="{FF2B5EF4-FFF2-40B4-BE49-F238E27FC236}">
                      <a16:creationId xmlns:a16="http://schemas.microsoft.com/office/drawing/2014/main" id="{8099DB75-0AD8-414D-AF04-355A507FB041}"/>
                    </a:ext>
                  </a:extLst>
                </p:cNvPr>
                <p:cNvSpPr/>
                <p:nvPr/>
              </p:nvSpPr>
              <p:spPr>
                <a:xfrm>
                  <a:off x="3081337" y="3167814"/>
                  <a:ext cx="274320" cy="274320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75" name="Diamond 174">
                  <a:extLst>
                    <a:ext uri="{FF2B5EF4-FFF2-40B4-BE49-F238E27FC236}">
                      <a16:creationId xmlns:a16="http://schemas.microsoft.com/office/drawing/2014/main" id="{97F439B7-11EB-9348-BB2A-09043225BAE6}"/>
                    </a:ext>
                  </a:extLst>
                </p:cNvPr>
                <p:cNvSpPr/>
                <p:nvPr/>
              </p:nvSpPr>
              <p:spPr>
                <a:xfrm>
                  <a:off x="3041407" y="3706442"/>
                  <a:ext cx="365760" cy="365760"/>
                </a:xfrm>
                <a:prstGeom prst="diamond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76" name="Oval 175">
                  <a:extLst>
                    <a:ext uri="{FF2B5EF4-FFF2-40B4-BE49-F238E27FC236}">
                      <a16:creationId xmlns:a16="http://schemas.microsoft.com/office/drawing/2014/main" id="{59A2BF13-B710-F845-BEBE-5217F86C8834}"/>
                    </a:ext>
                  </a:extLst>
                </p:cNvPr>
                <p:cNvSpPr/>
                <p:nvPr/>
              </p:nvSpPr>
              <p:spPr>
                <a:xfrm>
                  <a:off x="3655039" y="3167814"/>
                  <a:ext cx="274320" cy="27432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0</a:t>
                  </a:r>
                </a:p>
              </p:txBody>
            </p:sp>
            <p:sp>
              <p:nvSpPr>
                <p:cNvPr id="177" name="Diamond 176">
                  <a:extLst>
                    <a:ext uri="{FF2B5EF4-FFF2-40B4-BE49-F238E27FC236}">
                      <a16:creationId xmlns:a16="http://schemas.microsoft.com/office/drawing/2014/main" id="{4349F534-E9F0-8543-AABD-FEE8025D543D}"/>
                    </a:ext>
                  </a:extLst>
                </p:cNvPr>
                <p:cNvSpPr/>
                <p:nvPr/>
              </p:nvSpPr>
              <p:spPr>
                <a:xfrm>
                  <a:off x="5376146" y="3448714"/>
                  <a:ext cx="365760" cy="365760"/>
                </a:xfrm>
                <a:prstGeom prst="diamond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78" name="Oval 177">
                  <a:extLst>
                    <a:ext uri="{FF2B5EF4-FFF2-40B4-BE49-F238E27FC236}">
                      <a16:creationId xmlns:a16="http://schemas.microsoft.com/office/drawing/2014/main" id="{B1FE6D39-CA39-F14B-9009-306F660A5395}"/>
                    </a:ext>
                  </a:extLst>
                </p:cNvPr>
                <p:cNvSpPr/>
                <p:nvPr/>
              </p:nvSpPr>
              <p:spPr>
                <a:xfrm>
                  <a:off x="4228741" y="3167814"/>
                  <a:ext cx="274320" cy="27432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1</a:t>
                  </a:r>
                </a:p>
              </p:txBody>
            </p:sp>
            <p:sp>
              <p:nvSpPr>
                <p:cNvPr id="179" name="Oval 178">
                  <a:extLst>
                    <a:ext uri="{FF2B5EF4-FFF2-40B4-BE49-F238E27FC236}">
                      <a16:creationId xmlns:a16="http://schemas.microsoft.com/office/drawing/2014/main" id="{14B569E9-ABFD-5340-9FDD-270121A4903C}"/>
                    </a:ext>
                  </a:extLst>
                </p:cNvPr>
                <p:cNvSpPr/>
                <p:nvPr/>
              </p:nvSpPr>
              <p:spPr>
                <a:xfrm>
                  <a:off x="3655039" y="3748110"/>
                  <a:ext cx="274320" cy="27432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3</a:t>
                  </a:r>
                </a:p>
              </p:txBody>
            </p:sp>
            <p:sp>
              <p:nvSpPr>
                <p:cNvPr id="180" name="Oval 179">
                  <a:extLst>
                    <a:ext uri="{FF2B5EF4-FFF2-40B4-BE49-F238E27FC236}">
                      <a16:creationId xmlns:a16="http://schemas.microsoft.com/office/drawing/2014/main" id="{92DE65D9-AB01-BA4C-8FB2-EC0507E3AA16}"/>
                    </a:ext>
                  </a:extLst>
                </p:cNvPr>
                <p:cNvSpPr/>
                <p:nvPr/>
              </p:nvSpPr>
              <p:spPr>
                <a:xfrm>
                  <a:off x="4802443" y="3174394"/>
                  <a:ext cx="274320" cy="27432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2</a:t>
                  </a:r>
                </a:p>
              </p:txBody>
            </p:sp>
            <p:cxnSp>
              <p:nvCxnSpPr>
                <p:cNvPr id="181" name="Straight Arrow Connector 180">
                  <a:extLst>
                    <a:ext uri="{FF2B5EF4-FFF2-40B4-BE49-F238E27FC236}">
                      <a16:creationId xmlns:a16="http://schemas.microsoft.com/office/drawing/2014/main" id="{830B637E-8204-2047-A425-1B3D42E7E23C}"/>
                    </a:ext>
                  </a:extLst>
                </p:cNvPr>
                <p:cNvCxnSpPr>
                  <a:cxnSpLocks/>
                  <a:stCxn id="174" idx="3"/>
                  <a:endCxn id="176" idx="2"/>
                </p:cNvCxnSpPr>
                <p:nvPr/>
              </p:nvCxnSpPr>
              <p:spPr>
                <a:xfrm>
                  <a:off x="3355657" y="3304974"/>
                  <a:ext cx="299382" cy="0"/>
                </a:xfrm>
                <a:prstGeom prst="straightConnector1">
                  <a:avLst/>
                </a:prstGeom>
                <a:ln w="31750">
                  <a:solidFill>
                    <a:schemeClr val="tx1"/>
                  </a:solidFill>
                  <a:headEnd type="none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2" name="Straight Arrow Connector 181">
                  <a:extLst>
                    <a:ext uri="{FF2B5EF4-FFF2-40B4-BE49-F238E27FC236}">
                      <a16:creationId xmlns:a16="http://schemas.microsoft.com/office/drawing/2014/main" id="{1C5E2DE9-B76B-8B49-A855-56AE4DDC3D38}"/>
                    </a:ext>
                  </a:extLst>
                </p:cNvPr>
                <p:cNvCxnSpPr>
                  <a:cxnSpLocks/>
                  <a:endCxn id="178" idx="2"/>
                </p:cNvCxnSpPr>
                <p:nvPr/>
              </p:nvCxnSpPr>
              <p:spPr>
                <a:xfrm>
                  <a:off x="3929359" y="3304974"/>
                  <a:ext cx="299382" cy="0"/>
                </a:xfrm>
                <a:prstGeom prst="straightConnector1">
                  <a:avLst/>
                </a:prstGeom>
                <a:ln w="31750">
                  <a:solidFill>
                    <a:schemeClr val="tx1"/>
                  </a:solidFill>
                  <a:headEnd type="none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3" name="Straight Arrow Connector 182">
                  <a:extLst>
                    <a:ext uri="{FF2B5EF4-FFF2-40B4-BE49-F238E27FC236}">
                      <a16:creationId xmlns:a16="http://schemas.microsoft.com/office/drawing/2014/main" id="{D16B3D5A-CFB1-C04A-8819-BA6857DFEBE7}"/>
                    </a:ext>
                  </a:extLst>
                </p:cNvPr>
                <p:cNvCxnSpPr>
                  <a:cxnSpLocks/>
                  <a:stCxn id="178" idx="6"/>
                  <a:endCxn id="180" idx="2"/>
                </p:cNvCxnSpPr>
                <p:nvPr/>
              </p:nvCxnSpPr>
              <p:spPr>
                <a:xfrm>
                  <a:off x="4503061" y="3304974"/>
                  <a:ext cx="299382" cy="6580"/>
                </a:xfrm>
                <a:prstGeom prst="straightConnector1">
                  <a:avLst/>
                </a:prstGeom>
                <a:ln w="31750">
                  <a:solidFill>
                    <a:schemeClr val="tx1"/>
                  </a:solidFill>
                  <a:headEnd type="none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4" name="Straight Arrow Connector 183">
                  <a:extLst>
                    <a:ext uri="{FF2B5EF4-FFF2-40B4-BE49-F238E27FC236}">
                      <a16:creationId xmlns:a16="http://schemas.microsoft.com/office/drawing/2014/main" id="{631B560C-AA76-6246-8667-7AC95DBFD2DB}"/>
                    </a:ext>
                  </a:extLst>
                </p:cNvPr>
                <p:cNvCxnSpPr>
                  <a:cxnSpLocks/>
                  <a:endCxn id="177" idx="1"/>
                </p:cNvCxnSpPr>
                <p:nvPr/>
              </p:nvCxnSpPr>
              <p:spPr>
                <a:xfrm>
                  <a:off x="5075963" y="3315277"/>
                  <a:ext cx="300183" cy="316317"/>
                </a:xfrm>
                <a:prstGeom prst="straightConnector1">
                  <a:avLst/>
                </a:prstGeom>
                <a:ln w="31750">
                  <a:solidFill>
                    <a:schemeClr val="tx1"/>
                  </a:solidFill>
                  <a:headEnd type="none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5" name="Straight Arrow Connector 184">
                  <a:extLst>
                    <a:ext uri="{FF2B5EF4-FFF2-40B4-BE49-F238E27FC236}">
                      <a16:creationId xmlns:a16="http://schemas.microsoft.com/office/drawing/2014/main" id="{7CF29FA7-EE8A-2645-A3C4-280BB436BD0D}"/>
                    </a:ext>
                  </a:extLst>
                </p:cNvPr>
                <p:cNvCxnSpPr>
                  <a:cxnSpLocks/>
                  <a:stCxn id="179" idx="2"/>
                  <a:endCxn id="175" idx="3"/>
                </p:cNvCxnSpPr>
                <p:nvPr/>
              </p:nvCxnSpPr>
              <p:spPr>
                <a:xfrm flipH="1">
                  <a:off x="3407167" y="3885270"/>
                  <a:ext cx="247872" cy="4052"/>
                </a:xfrm>
                <a:prstGeom prst="straightConnector1">
                  <a:avLst/>
                </a:prstGeom>
                <a:ln w="31750">
                  <a:solidFill>
                    <a:schemeClr val="tx1"/>
                  </a:solidFill>
                  <a:headEnd type="none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E56FE1C-D38D-2848-9F29-C0E7EE34D898}"/>
              </a:ext>
            </a:extLst>
          </p:cNvPr>
          <p:cNvGrpSpPr/>
          <p:nvPr/>
        </p:nvGrpSpPr>
        <p:grpSpPr>
          <a:xfrm>
            <a:off x="4066373" y="2123272"/>
            <a:ext cx="5074694" cy="2686988"/>
            <a:chOff x="4117885" y="2123272"/>
            <a:chExt cx="5074694" cy="2686988"/>
          </a:xfrm>
        </p:grpSpPr>
        <p:sp>
          <p:nvSpPr>
            <p:cNvPr id="286" name="Rectangle 285">
              <a:extLst>
                <a:ext uri="{FF2B5EF4-FFF2-40B4-BE49-F238E27FC236}">
                  <a16:creationId xmlns:a16="http://schemas.microsoft.com/office/drawing/2014/main" id="{144F84CA-A2E2-9649-9F52-BD8DABE78195}"/>
                </a:ext>
              </a:extLst>
            </p:cNvPr>
            <p:cNvSpPr/>
            <p:nvPr/>
          </p:nvSpPr>
          <p:spPr>
            <a:xfrm>
              <a:off x="4597758" y="2144583"/>
              <a:ext cx="4043964" cy="2665677"/>
            </a:xfrm>
            <a:prstGeom prst="rect">
              <a:avLst/>
            </a:prstGeom>
            <a:ln>
              <a:solidFill>
                <a:srgbClr val="00B0F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en-US" sz="2200" b="1" i="1" u="sng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OWPOA</a:t>
              </a:r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2BCB31EC-3514-3F47-A09A-24A9266403FF}"/>
                </a:ext>
              </a:extLst>
            </p:cNvPr>
            <p:cNvGrpSpPr/>
            <p:nvPr/>
          </p:nvGrpSpPr>
          <p:grpSpPr>
            <a:xfrm>
              <a:off x="4669465" y="2890009"/>
              <a:ext cx="1327979" cy="1271398"/>
              <a:chOff x="3780835" y="2767664"/>
              <a:chExt cx="1327979" cy="1271398"/>
            </a:xfrm>
          </p:grpSpPr>
          <p:sp>
            <p:nvSpPr>
              <p:cNvPr id="11" name="Rounded Rectangle 10">
                <a:extLst>
                  <a:ext uri="{FF2B5EF4-FFF2-40B4-BE49-F238E27FC236}">
                    <a16:creationId xmlns:a16="http://schemas.microsoft.com/office/drawing/2014/main" id="{135734D5-E2B9-F041-91D1-19B1D1E078A6}"/>
                  </a:ext>
                </a:extLst>
              </p:cNvPr>
              <p:cNvSpPr/>
              <p:nvPr/>
            </p:nvSpPr>
            <p:spPr>
              <a:xfrm>
                <a:off x="4481856" y="3046535"/>
                <a:ext cx="386366" cy="992527"/>
              </a:xfrm>
              <a:prstGeom prst="roundRect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" name="Freeform 8">
                <a:extLst>
                  <a:ext uri="{FF2B5EF4-FFF2-40B4-BE49-F238E27FC236}">
                    <a16:creationId xmlns:a16="http://schemas.microsoft.com/office/drawing/2014/main" id="{BF1002A8-1CAE-9346-9A12-9772B9E9A6C9}"/>
                  </a:ext>
                </a:extLst>
              </p:cNvPr>
              <p:cNvSpPr/>
              <p:nvPr/>
            </p:nvSpPr>
            <p:spPr>
              <a:xfrm>
                <a:off x="4552669" y="3130936"/>
                <a:ext cx="251225" cy="822881"/>
              </a:xfrm>
              <a:custGeom>
                <a:avLst/>
                <a:gdLst>
                  <a:gd name="connsiteX0" fmla="*/ 25779 w 251225"/>
                  <a:gd name="connsiteY0" fmla="*/ 0 h 1049628"/>
                  <a:gd name="connsiteX1" fmla="*/ 251159 w 251225"/>
                  <a:gd name="connsiteY1" fmla="*/ 135228 h 1049628"/>
                  <a:gd name="connsiteX2" fmla="*/ 6460 w 251225"/>
                  <a:gd name="connsiteY2" fmla="*/ 257578 h 1049628"/>
                  <a:gd name="connsiteX3" fmla="*/ 225401 w 251225"/>
                  <a:gd name="connsiteY3" fmla="*/ 412124 h 1049628"/>
                  <a:gd name="connsiteX4" fmla="*/ 6460 w 251225"/>
                  <a:gd name="connsiteY4" fmla="*/ 566671 h 1049628"/>
                  <a:gd name="connsiteX5" fmla="*/ 212522 w 251225"/>
                  <a:gd name="connsiteY5" fmla="*/ 734096 h 1049628"/>
                  <a:gd name="connsiteX6" fmla="*/ 21 w 251225"/>
                  <a:gd name="connsiteY6" fmla="*/ 882203 h 1049628"/>
                  <a:gd name="connsiteX7" fmla="*/ 199643 w 251225"/>
                  <a:gd name="connsiteY7" fmla="*/ 1049628 h 1049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51225" h="1049628">
                    <a:moveTo>
                      <a:pt x="25779" y="0"/>
                    </a:moveTo>
                    <a:cubicBezTo>
                      <a:pt x="140079" y="46149"/>
                      <a:pt x="254379" y="92298"/>
                      <a:pt x="251159" y="135228"/>
                    </a:cubicBezTo>
                    <a:cubicBezTo>
                      <a:pt x="247939" y="178158"/>
                      <a:pt x="10753" y="211429"/>
                      <a:pt x="6460" y="257578"/>
                    </a:cubicBezTo>
                    <a:cubicBezTo>
                      <a:pt x="2167" y="303727"/>
                      <a:pt x="225401" y="360609"/>
                      <a:pt x="225401" y="412124"/>
                    </a:cubicBezTo>
                    <a:cubicBezTo>
                      <a:pt x="225401" y="463639"/>
                      <a:pt x="8606" y="513009"/>
                      <a:pt x="6460" y="566671"/>
                    </a:cubicBezTo>
                    <a:cubicBezTo>
                      <a:pt x="4314" y="620333"/>
                      <a:pt x="213595" y="681507"/>
                      <a:pt x="212522" y="734096"/>
                    </a:cubicBezTo>
                    <a:cubicBezTo>
                      <a:pt x="211449" y="786685"/>
                      <a:pt x="2167" y="829614"/>
                      <a:pt x="21" y="882203"/>
                    </a:cubicBezTo>
                    <a:cubicBezTo>
                      <a:pt x="-2125" y="934792"/>
                      <a:pt x="154567" y="1007772"/>
                      <a:pt x="199643" y="1049628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E9EA9DE0-0D28-E347-A8EF-785FA80786B1}"/>
                  </a:ext>
                </a:extLst>
              </p:cNvPr>
              <p:cNvGrpSpPr/>
              <p:nvPr/>
            </p:nvGrpSpPr>
            <p:grpSpPr>
              <a:xfrm>
                <a:off x="3887526" y="3172500"/>
                <a:ext cx="548640" cy="182880"/>
                <a:chOff x="5053649" y="1962740"/>
                <a:chExt cx="548640" cy="182880"/>
              </a:xfrm>
            </p:grpSpPr>
            <p:sp>
              <p:nvSpPr>
                <p:cNvPr id="99" name="Rectangle 98">
                  <a:extLst>
                    <a:ext uri="{FF2B5EF4-FFF2-40B4-BE49-F238E27FC236}">
                      <a16:creationId xmlns:a16="http://schemas.microsoft.com/office/drawing/2014/main" id="{0B9228FB-E94A-B642-B30F-CAE9D5764A54}"/>
                    </a:ext>
                  </a:extLst>
                </p:cNvPr>
                <p:cNvSpPr/>
                <p:nvPr/>
              </p:nvSpPr>
              <p:spPr>
                <a:xfrm>
                  <a:off x="5419409" y="1962740"/>
                  <a:ext cx="182880" cy="182880"/>
                </a:xfrm>
                <a:prstGeom prst="rect">
                  <a:avLst/>
                </a:prstGeom>
                <a:solidFill>
                  <a:schemeClr val="accent6">
                    <a:lumMod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00" name="Rectangle 99">
                  <a:extLst>
                    <a:ext uri="{FF2B5EF4-FFF2-40B4-BE49-F238E27FC236}">
                      <a16:creationId xmlns:a16="http://schemas.microsoft.com/office/drawing/2014/main" id="{C3B50386-9B5B-614C-81D8-F12CEB6E3D7B}"/>
                    </a:ext>
                  </a:extLst>
                </p:cNvPr>
                <p:cNvSpPr/>
                <p:nvPr/>
              </p:nvSpPr>
              <p:spPr>
                <a:xfrm>
                  <a:off x="5236529" y="1962740"/>
                  <a:ext cx="182880" cy="18288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01" name="Rectangle 100">
                  <a:extLst>
                    <a:ext uri="{FF2B5EF4-FFF2-40B4-BE49-F238E27FC236}">
                      <a16:creationId xmlns:a16="http://schemas.microsoft.com/office/drawing/2014/main" id="{11BD50B5-8313-2245-9B01-C188EC1BD456}"/>
                    </a:ext>
                  </a:extLst>
                </p:cNvPr>
                <p:cNvSpPr/>
                <p:nvPr/>
              </p:nvSpPr>
              <p:spPr>
                <a:xfrm>
                  <a:off x="5053649" y="1962740"/>
                  <a:ext cx="182880" cy="18288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136E84DC-78F7-3244-90A9-76956588CEDB}"/>
                  </a:ext>
                </a:extLst>
              </p:cNvPr>
              <p:cNvSpPr txBox="1"/>
              <p:nvPr/>
            </p:nvSpPr>
            <p:spPr>
              <a:xfrm>
                <a:off x="4241268" y="2767664"/>
                <a:ext cx="86754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Worker 0</a:t>
                </a:r>
              </a:p>
            </p:txBody>
          </p:sp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37EA34BA-2F81-B14F-8873-3E0D05761230}"/>
                  </a:ext>
                </a:extLst>
              </p:cNvPr>
              <p:cNvSpPr txBox="1"/>
              <p:nvPr/>
            </p:nvSpPr>
            <p:spPr>
              <a:xfrm>
                <a:off x="3780835" y="2892646"/>
                <a:ext cx="39626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Q0</a:t>
                </a:r>
              </a:p>
            </p:txBody>
          </p:sp>
          <p:sp>
            <p:nvSpPr>
              <p:cNvPr id="187" name="Rounded Rectangle 186">
                <a:extLst>
                  <a:ext uri="{FF2B5EF4-FFF2-40B4-BE49-F238E27FC236}">
                    <a16:creationId xmlns:a16="http://schemas.microsoft.com/office/drawing/2014/main" id="{67807064-E75E-444D-A56F-9F24AC65CB49}"/>
                  </a:ext>
                </a:extLst>
              </p:cNvPr>
              <p:cNvSpPr/>
              <p:nvPr/>
            </p:nvSpPr>
            <p:spPr>
              <a:xfrm>
                <a:off x="3780835" y="3646668"/>
                <a:ext cx="964536" cy="182880"/>
              </a:xfrm>
              <a:prstGeom prst="roundRect">
                <a:avLst/>
              </a:prstGeom>
              <a:solidFill>
                <a:srgbClr val="00B0F0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operation 0</a:t>
                </a:r>
              </a:p>
            </p:txBody>
          </p:sp>
          <p:sp>
            <p:nvSpPr>
              <p:cNvPr id="16" name="Down Arrow 15">
                <a:extLst>
                  <a:ext uri="{FF2B5EF4-FFF2-40B4-BE49-F238E27FC236}">
                    <a16:creationId xmlns:a16="http://schemas.microsoft.com/office/drawing/2014/main" id="{3BFBB828-CE3E-1A4C-90FF-F773231F283B}"/>
                  </a:ext>
                </a:extLst>
              </p:cNvPr>
              <p:cNvSpPr/>
              <p:nvPr/>
            </p:nvSpPr>
            <p:spPr>
              <a:xfrm>
                <a:off x="4309953" y="3392402"/>
                <a:ext cx="91440" cy="182880"/>
              </a:xfrm>
              <a:prstGeom prst="down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0" name="Group 249">
              <a:extLst>
                <a:ext uri="{FF2B5EF4-FFF2-40B4-BE49-F238E27FC236}">
                  <a16:creationId xmlns:a16="http://schemas.microsoft.com/office/drawing/2014/main" id="{E1903CA8-ADA6-534D-98CA-05AA6F331DEF}"/>
                </a:ext>
              </a:extLst>
            </p:cNvPr>
            <p:cNvGrpSpPr/>
            <p:nvPr/>
          </p:nvGrpSpPr>
          <p:grpSpPr>
            <a:xfrm>
              <a:off x="6015742" y="2890009"/>
              <a:ext cx="1327979" cy="1271398"/>
              <a:chOff x="3780835" y="2767664"/>
              <a:chExt cx="1327979" cy="1271398"/>
            </a:xfrm>
          </p:grpSpPr>
          <p:sp>
            <p:nvSpPr>
              <p:cNvPr id="251" name="Rounded Rectangle 250">
                <a:extLst>
                  <a:ext uri="{FF2B5EF4-FFF2-40B4-BE49-F238E27FC236}">
                    <a16:creationId xmlns:a16="http://schemas.microsoft.com/office/drawing/2014/main" id="{7849F47E-C884-BD42-BFFE-32BF932F152B}"/>
                  </a:ext>
                </a:extLst>
              </p:cNvPr>
              <p:cNvSpPr/>
              <p:nvPr/>
            </p:nvSpPr>
            <p:spPr>
              <a:xfrm>
                <a:off x="4481856" y="3046535"/>
                <a:ext cx="386366" cy="992527"/>
              </a:xfrm>
              <a:prstGeom prst="roundRect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52" name="Freeform 251">
                <a:extLst>
                  <a:ext uri="{FF2B5EF4-FFF2-40B4-BE49-F238E27FC236}">
                    <a16:creationId xmlns:a16="http://schemas.microsoft.com/office/drawing/2014/main" id="{F7D3A138-2802-5940-A955-12D3A8C8E251}"/>
                  </a:ext>
                </a:extLst>
              </p:cNvPr>
              <p:cNvSpPr/>
              <p:nvPr/>
            </p:nvSpPr>
            <p:spPr>
              <a:xfrm>
                <a:off x="4552669" y="3130936"/>
                <a:ext cx="251225" cy="822881"/>
              </a:xfrm>
              <a:custGeom>
                <a:avLst/>
                <a:gdLst>
                  <a:gd name="connsiteX0" fmla="*/ 25779 w 251225"/>
                  <a:gd name="connsiteY0" fmla="*/ 0 h 1049628"/>
                  <a:gd name="connsiteX1" fmla="*/ 251159 w 251225"/>
                  <a:gd name="connsiteY1" fmla="*/ 135228 h 1049628"/>
                  <a:gd name="connsiteX2" fmla="*/ 6460 w 251225"/>
                  <a:gd name="connsiteY2" fmla="*/ 257578 h 1049628"/>
                  <a:gd name="connsiteX3" fmla="*/ 225401 w 251225"/>
                  <a:gd name="connsiteY3" fmla="*/ 412124 h 1049628"/>
                  <a:gd name="connsiteX4" fmla="*/ 6460 w 251225"/>
                  <a:gd name="connsiteY4" fmla="*/ 566671 h 1049628"/>
                  <a:gd name="connsiteX5" fmla="*/ 212522 w 251225"/>
                  <a:gd name="connsiteY5" fmla="*/ 734096 h 1049628"/>
                  <a:gd name="connsiteX6" fmla="*/ 21 w 251225"/>
                  <a:gd name="connsiteY6" fmla="*/ 882203 h 1049628"/>
                  <a:gd name="connsiteX7" fmla="*/ 199643 w 251225"/>
                  <a:gd name="connsiteY7" fmla="*/ 1049628 h 1049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51225" h="1049628">
                    <a:moveTo>
                      <a:pt x="25779" y="0"/>
                    </a:moveTo>
                    <a:cubicBezTo>
                      <a:pt x="140079" y="46149"/>
                      <a:pt x="254379" y="92298"/>
                      <a:pt x="251159" y="135228"/>
                    </a:cubicBezTo>
                    <a:cubicBezTo>
                      <a:pt x="247939" y="178158"/>
                      <a:pt x="10753" y="211429"/>
                      <a:pt x="6460" y="257578"/>
                    </a:cubicBezTo>
                    <a:cubicBezTo>
                      <a:pt x="2167" y="303727"/>
                      <a:pt x="225401" y="360609"/>
                      <a:pt x="225401" y="412124"/>
                    </a:cubicBezTo>
                    <a:cubicBezTo>
                      <a:pt x="225401" y="463639"/>
                      <a:pt x="8606" y="513009"/>
                      <a:pt x="6460" y="566671"/>
                    </a:cubicBezTo>
                    <a:cubicBezTo>
                      <a:pt x="4314" y="620333"/>
                      <a:pt x="213595" y="681507"/>
                      <a:pt x="212522" y="734096"/>
                    </a:cubicBezTo>
                    <a:cubicBezTo>
                      <a:pt x="211449" y="786685"/>
                      <a:pt x="2167" y="829614"/>
                      <a:pt x="21" y="882203"/>
                    </a:cubicBezTo>
                    <a:cubicBezTo>
                      <a:pt x="-2125" y="934792"/>
                      <a:pt x="154567" y="1007772"/>
                      <a:pt x="199643" y="1049628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253" name="Group 252">
                <a:extLst>
                  <a:ext uri="{FF2B5EF4-FFF2-40B4-BE49-F238E27FC236}">
                    <a16:creationId xmlns:a16="http://schemas.microsoft.com/office/drawing/2014/main" id="{AF187807-CA99-394A-B8BB-5E0A13597C14}"/>
                  </a:ext>
                </a:extLst>
              </p:cNvPr>
              <p:cNvGrpSpPr/>
              <p:nvPr/>
            </p:nvGrpSpPr>
            <p:grpSpPr>
              <a:xfrm>
                <a:off x="3887526" y="3172500"/>
                <a:ext cx="548640" cy="182880"/>
                <a:chOff x="5053649" y="1962740"/>
                <a:chExt cx="548640" cy="182880"/>
              </a:xfrm>
            </p:grpSpPr>
            <p:sp>
              <p:nvSpPr>
                <p:cNvPr id="258" name="Rectangle 257">
                  <a:extLst>
                    <a:ext uri="{FF2B5EF4-FFF2-40B4-BE49-F238E27FC236}">
                      <a16:creationId xmlns:a16="http://schemas.microsoft.com/office/drawing/2014/main" id="{43F166C5-535A-094C-BE12-58A5AC389861}"/>
                    </a:ext>
                  </a:extLst>
                </p:cNvPr>
                <p:cNvSpPr/>
                <p:nvPr/>
              </p:nvSpPr>
              <p:spPr>
                <a:xfrm>
                  <a:off x="5419409" y="1962740"/>
                  <a:ext cx="182880" cy="182880"/>
                </a:xfrm>
                <a:prstGeom prst="rect">
                  <a:avLst/>
                </a:prstGeom>
                <a:solidFill>
                  <a:schemeClr val="accent6">
                    <a:lumMod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59" name="Rectangle 258">
                  <a:extLst>
                    <a:ext uri="{FF2B5EF4-FFF2-40B4-BE49-F238E27FC236}">
                      <a16:creationId xmlns:a16="http://schemas.microsoft.com/office/drawing/2014/main" id="{9E229EDE-1A9B-C748-984B-54E4312E8F1D}"/>
                    </a:ext>
                  </a:extLst>
                </p:cNvPr>
                <p:cNvSpPr/>
                <p:nvPr/>
              </p:nvSpPr>
              <p:spPr>
                <a:xfrm>
                  <a:off x="5236529" y="1962740"/>
                  <a:ext cx="182880" cy="182880"/>
                </a:xfrm>
                <a:prstGeom prst="rect">
                  <a:avLst/>
                </a:prstGeom>
                <a:solidFill>
                  <a:schemeClr val="accent6">
                    <a:lumMod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60" name="Rectangle 259">
                  <a:extLst>
                    <a:ext uri="{FF2B5EF4-FFF2-40B4-BE49-F238E27FC236}">
                      <a16:creationId xmlns:a16="http://schemas.microsoft.com/office/drawing/2014/main" id="{5D998073-09CE-984E-8579-ECAC96B16BB8}"/>
                    </a:ext>
                  </a:extLst>
                </p:cNvPr>
                <p:cNvSpPr/>
                <p:nvPr/>
              </p:nvSpPr>
              <p:spPr>
                <a:xfrm>
                  <a:off x="5053649" y="1962740"/>
                  <a:ext cx="182880" cy="182880"/>
                </a:xfrm>
                <a:prstGeom prst="rect">
                  <a:avLst/>
                </a:prstGeom>
                <a:solidFill>
                  <a:schemeClr val="accent6">
                    <a:lumMod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254" name="TextBox 253">
                <a:extLst>
                  <a:ext uri="{FF2B5EF4-FFF2-40B4-BE49-F238E27FC236}">
                    <a16:creationId xmlns:a16="http://schemas.microsoft.com/office/drawing/2014/main" id="{57479C21-51E7-5E43-BF78-714887E6DA51}"/>
                  </a:ext>
                </a:extLst>
              </p:cNvPr>
              <p:cNvSpPr txBox="1"/>
              <p:nvPr/>
            </p:nvSpPr>
            <p:spPr>
              <a:xfrm>
                <a:off x="4241268" y="2767664"/>
                <a:ext cx="86754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Worker 1</a:t>
                </a:r>
              </a:p>
            </p:txBody>
          </p:sp>
          <p:sp>
            <p:nvSpPr>
              <p:cNvPr id="255" name="TextBox 254">
                <a:extLst>
                  <a:ext uri="{FF2B5EF4-FFF2-40B4-BE49-F238E27FC236}">
                    <a16:creationId xmlns:a16="http://schemas.microsoft.com/office/drawing/2014/main" id="{34721063-5394-0D4B-8028-67F28BE9BB12}"/>
                  </a:ext>
                </a:extLst>
              </p:cNvPr>
              <p:cNvSpPr txBox="1"/>
              <p:nvPr/>
            </p:nvSpPr>
            <p:spPr>
              <a:xfrm>
                <a:off x="3780835" y="2892646"/>
                <a:ext cx="39626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Q1</a:t>
                </a:r>
              </a:p>
            </p:txBody>
          </p:sp>
          <p:sp>
            <p:nvSpPr>
              <p:cNvPr id="256" name="Rounded Rectangle 255">
                <a:extLst>
                  <a:ext uri="{FF2B5EF4-FFF2-40B4-BE49-F238E27FC236}">
                    <a16:creationId xmlns:a16="http://schemas.microsoft.com/office/drawing/2014/main" id="{C8122632-D654-4E4E-9A74-039A94B671A4}"/>
                  </a:ext>
                </a:extLst>
              </p:cNvPr>
              <p:cNvSpPr/>
              <p:nvPr/>
            </p:nvSpPr>
            <p:spPr>
              <a:xfrm>
                <a:off x="3780835" y="3646668"/>
                <a:ext cx="964536" cy="182880"/>
              </a:xfrm>
              <a:prstGeom prst="roundRect">
                <a:avLst/>
              </a:prstGeom>
              <a:solidFill>
                <a:srgbClr val="00B0F0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operation 1</a:t>
                </a:r>
              </a:p>
            </p:txBody>
          </p:sp>
          <p:sp>
            <p:nvSpPr>
              <p:cNvPr id="257" name="Down Arrow 256">
                <a:extLst>
                  <a:ext uri="{FF2B5EF4-FFF2-40B4-BE49-F238E27FC236}">
                    <a16:creationId xmlns:a16="http://schemas.microsoft.com/office/drawing/2014/main" id="{B2215B39-D623-EB45-ACA5-8D7B66FA8C4A}"/>
                  </a:ext>
                </a:extLst>
              </p:cNvPr>
              <p:cNvSpPr/>
              <p:nvPr/>
            </p:nvSpPr>
            <p:spPr>
              <a:xfrm>
                <a:off x="4309953" y="3392402"/>
                <a:ext cx="91440" cy="182880"/>
              </a:xfrm>
              <a:prstGeom prst="down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62" name="Rounded Rectangle 261">
              <a:extLst>
                <a:ext uri="{FF2B5EF4-FFF2-40B4-BE49-F238E27FC236}">
                  <a16:creationId xmlns:a16="http://schemas.microsoft.com/office/drawing/2014/main" id="{62F7D42A-5039-D84B-B774-43BB63C83A59}"/>
                </a:ext>
              </a:extLst>
            </p:cNvPr>
            <p:cNvSpPr/>
            <p:nvPr/>
          </p:nvSpPr>
          <p:spPr>
            <a:xfrm>
              <a:off x="8063039" y="2402143"/>
              <a:ext cx="386366" cy="992527"/>
            </a:xfrm>
            <a:prstGeom prst="roundRect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3" name="Freeform 262">
              <a:extLst>
                <a:ext uri="{FF2B5EF4-FFF2-40B4-BE49-F238E27FC236}">
                  <a16:creationId xmlns:a16="http://schemas.microsoft.com/office/drawing/2014/main" id="{12313CE4-7563-C74D-8D53-DE0F68A2A4E4}"/>
                </a:ext>
              </a:extLst>
            </p:cNvPr>
            <p:cNvSpPr/>
            <p:nvPr/>
          </p:nvSpPr>
          <p:spPr>
            <a:xfrm>
              <a:off x="8133852" y="2486544"/>
              <a:ext cx="251225" cy="822881"/>
            </a:xfrm>
            <a:custGeom>
              <a:avLst/>
              <a:gdLst>
                <a:gd name="connsiteX0" fmla="*/ 25779 w 251225"/>
                <a:gd name="connsiteY0" fmla="*/ 0 h 1049628"/>
                <a:gd name="connsiteX1" fmla="*/ 251159 w 251225"/>
                <a:gd name="connsiteY1" fmla="*/ 135228 h 1049628"/>
                <a:gd name="connsiteX2" fmla="*/ 6460 w 251225"/>
                <a:gd name="connsiteY2" fmla="*/ 257578 h 1049628"/>
                <a:gd name="connsiteX3" fmla="*/ 225401 w 251225"/>
                <a:gd name="connsiteY3" fmla="*/ 412124 h 1049628"/>
                <a:gd name="connsiteX4" fmla="*/ 6460 w 251225"/>
                <a:gd name="connsiteY4" fmla="*/ 566671 h 1049628"/>
                <a:gd name="connsiteX5" fmla="*/ 212522 w 251225"/>
                <a:gd name="connsiteY5" fmla="*/ 734096 h 1049628"/>
                <a:gd name="connsiteX6" fmla="*/ 21 w 251225"/>
                <a:gd name="connsiteY6" fmla="*/ 882203 h 1049628"/>
                <a:gd name="connsiteX7" fmla="*/ 199643 w 251225"/>
                <a:gd name="connsiteY7" fmla="*/ 1049628 h 1049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1225" h="1049628">
                  <a:moveTo>
                    <a:pt x="25779" y="0"/>
                  </a:moveTo>
                  <a:cubicBezTo>
                    <a:pt x="140079" y="46149"/>
                    <a:pt x="254379" y="92298"/>
                    <a:pt x="251159" y="135228"/>
                  </a:cubicBezTo>
                  <a:cubicBezTo>
                    <a:pt x="247939" y="178158"/>
                    <a:pt x="10753" y="211429"/>
                    <a:pt x="6460" y="257578"/>
                  </a:cubicBezTo>
                  <a:cubicBezTo>
                    <a:pt x="2167" y="303727"/>
                    <a:pt x="225401" y="360609"/>
                    <a:pt x="225401" y="412124"/>
                  </a:cubicBezTo>
                  <a:cubicBezTo>
                    <a:pt x="225401" y="463639"/>
                    <a:pt x="8606" y="513009"/>
                    <a:pt x="6460" y="566671"/>
                  </a:cubicBezTo>
                  <a:cubicBezTo>
                    <a:pt x="4314" y="620333"/>
                    <a:pt x="213595" y="681507"/>
                    <a:pt x="212522" y="734096"/>
                  </a:cubicBezTo>
                  <a:cubicBezTo>
                    <a:pt x="211449" y="786685"/>
                    <a:pt x="2167" y="829614"/>
                    <a:pt x="21" y="882203"/>
                  </a:cubicBezTo>
                  <a:cubicBezTo>
                    <a:pt x="-2125" y="934792"/>
                    <a:pt x="154567" y="1007772"/>
                    <a:pt x="199643" y="1049628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64" name="Group 263">
              <a:extLst>
                <a:ext uri="{FF2B5EF4-FFF2-40B4-BE49-F238E27FC236}">
                  <a16:creationId xmlns:a16="http://schemas.microsoft.com/office/drawing/2014/main" id="{330968F6-ECE4-CE4E-972C-F989FA0199D3}"/>
                </a:ext>
              </a:extLst>
            </p:cNvPr>
            <p:cNvGrpSpPr/>
            <p:nvPr/>
          </p:nvGrpSpPr>
          <p:grpSpPr>
            <a:xfrm>
              <a:off x="7468709" y="2528108"/>
              <a:ext cx="548640" cy="182880"/>
              <a:chOff x="5053649" y="1962740"/>
              <a:chExt cx="548640" cy="182880"/>
            </a:xfrm>
          </p:grpSpPr>
          <p:sp>
            <p:nvSpPr>
              <p:cNvPr id="269" name="Rectangle 268">
                <a:extLst>
                  <a:ext uri="{FF2B5EF4-FFF2-40B4-BE49-F238E27FC236}">
                    <a16:creationId xmlns:a16="http://schemas.microsoft.com/office/drawing/2014/main" id="{CB906EF3-F3C5-BB4A-BEA8-C61063F0D7C5}"/>
                  </a:ext>
                </a:extLst>
              </p:cNvPr>
              <p:cNvSpPr/>
              <p:nvPr/>
            </p:nvSpPr>
            <p:spPr>
              <a:xfrm>
                <a:off x="5419409" y="1962740"/>
                <a:ext cx="182880" cy="182880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70" name="Rectangle 269">
                <a:extLst>
                  <a:ext uri="{FF2B5EF4-FFF2-40B4-BE49-F238E27FC236}">
                    <a16:creationId xmlns:a16="http://schemas.microsoft.com/office/drawing/2014/main" id="{7C605C3E-82BC-D742-9046-5D33E525ABBB}"/>
                  </a:ext>
                </a:extLst>
              </p:cNvPr>
              <p:cNvSpPr/>
              <p:nvPr/>
            </p:nvSpPr>
            <p:spPr>
              <a:xfrm>
                <a:off x="5236529" y="1962740"/>
                <a:ext cx="182880" cy="18288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71" name="Rectangle 270">
                <a:extLst>
                  <a:ext uri="{FF2B5EF4-FFF2-40B4-BE49-F238E27FC236}">
                    <a16:creationId xmlns:a16="http://schemas.microsoft.com/office/drawing/2014/main" id="{42B5411F-024D-9D43-A39D-9215AE3FF271}"/>
                  </a:ext>
                </a:extLst>
              </p:cNvPr>
              <p:cNvSpPr/>
              <p:nvPr/>
            </p:nvSpPr>
            <p:spPr>
              <a:xfrm>
                <a:off x="5053649" y="1962740"/>
                <a:ext cx="182880" cy="18288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65" name="TextBox 264">
              <a:extLst>
                <a:ext uri="{FF2B5EF4-FFF2-40B4-BE49-F238E27FC236}">
                  <a16:creationId xmlns:a16="http://schemas.microsoft.com/office/drawing/2014/main" id="{6E1F9050-A0AC-404C-B9F1-DA339AE6F2BD}"/>
                </a:ext>
              </a:extLst>
            </p:cNvPr>
            <p:cNvSpPr txBox="1"/>
            <p:nvPr/>
          </p:nvSpPr>
          <p:spPr>
            <a:xfrm>
              <a:off x="7822451" y="2123272"/>
              <a:ext cx="8675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Worker 2</a:t>
              </a:r>
            </a:p>
          </p:txBody>
        </p:sp>
        <p:sp>
          <p:nvSpPr>
            <p:cNvPr id="266" name="TextBox 265">
              <a:extLst>
                <a:ext uri="{FF2B5EF4-FFF2-40B4-BE49-F238E27FC236}">
                  <a16:creationId xmlns:a16="http://schemas.microsoft.com/office/drawing/2014/main" id="{31BACE8F-F7FE-0A4D-AE17-1F4FAA815579}"/>
                </a:ext>
              </a:extLst>
            </p:cNvPr>
            <p:cNvSpPr txBox="1"/>
            <p:nvPr/>
          </p:nvSpPr>
          <p:spPr>
            <a:xfrm>
              <a:off x="7362018" y="2248254"/>
              <a:ext cx="39626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Q2</a:t>
              </a:r>
            </a:p>
          </p:txBody>
        </p:sp>
        <p:sp>
          <p:nvSpPr>
            <p:cNvPr id="268" name="Down Arrow 267">
              <a:extLst>
                <a:ext uri="{FF2B5EF4-FFF2-40B4-BE49-F238E27FC236}">
                  <a16:creationId xmlns:a16="http://schemas.microsoft.com/office/drawing/2014/main" id="{787284CB-8DE8-434E-9A0B-34B8B147D644}"/>
                </a:ext>
              </a:extLst>
            </p:cNvPr>
            <p:cNvSpPr/>
            <p:nvPr/>
          </p:nvSpPr>
          <p:spPr>
            <a:xfrm>
              <a:off x="7891136" y="2748010"/>
              <a:ext cx="91440" cy="182880"/>
            </a:xfrm>
            <a:prstGeom prst="down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72" name="Group 271">
              <a:extLst>
                <a:ext uri="{FF2B5EF4-FFF2-40B4-BE49-F238E27FC236}">
                  <a16:creationId xmlns:a16="http://schemas.microsoft.com/office/drawing/2014/main" id="{4D565AEF-56DC-F945-B6EA-2EFC225ED74F}"/>
                </a:ext>
              </a:extLst>
            </p:cNvPr>
            <p:cNvGrpSpPr/>
            <p:nvPr/>
          </p:nvGrpSpPr>
          <p:grpSpPr>
            <a:xfrm>
              <a:off x="7362177" y="3466056"/>
              <a:ext cx="1327979" cy="1271398"/>
              <a:chOff x="3780835" y="2767664"/>
              <a:chExt cx="1327979" cy="1271398"/>
            </a:xfrm>
          </p:grpSpPr>
          <p:sp>
            <p:nvSpPr>
              <p:cNvPr id="273" name="Rounded Rectangle 272">
                <a:extLst>
                  <a:ext uri="{FF2B5EF4-FFF2-40B4-BE49-F238E27FC236}">
                    <a16:creationId xmlns:a16="http://schemas.microsoft.com/office/drawing/2014/main" id="{02CA8FD9-4AEC-ED43-8FAD-1BABD7097382}"/>
                  </a:ext>
                </a:extLst>
              </p:cNvPr>
              <p:cNvSpPr/>
              <p:nvPr/>
            </p:nvSpPr>
            <p:spPr>
              <a:xfrm>
                <a:off x="4481856" y="3046535"/>
                <a:ext cx="386366" cy="992527"/>
              </a:xfrm>
              <a:prstGeom prst="roundRect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74" name="Freeform 273">
                <a:extLst>
                  <a:ext uri="{FF2B5EF4-FFF2-40B4-BE49-F238E27FC236}">
                    <a16:creationId xmlns:a16="http://schemas.microsoft.com/office/drawing/2014/main" id="{B9EFD90B-794D-774B-A416-E3130000D692}"/>
                  </a:ext>
                </a:extLst>
              </p:cNvPr>
              <p:cNvSpPr/>
              <p:nvPr/>
            </p:nvSpPr>
            <p:spPr>
              <a:xfrm>
                <a:off x="4552669" y="3130936"/>
                <a:ext cx="251225" cy="822881"/>
              </a:xfrm>
              <a:custGeom>
                <a:avLst/>
                <a:gdLst>
                  <a:gd name="connsiteX0" fmla="*/ 25779 w 251225"/>
                  <a:gd name="connsiteY0" fmla="*/ 0 h 1049628"/>
                  <a:gd name="connsiteX1" fmla="*/ 251159 w 251225"/>
                  <a:gd name="connsiteY1" fmla="*/ 135228 h 1049628"/>
                  <a:gd name="connsiteX2" fmla="*/ 6460 w 251225"/>
                  <a:gd name="connsiteY2" fmla="*/ 257578 h 1049628"/>
                  <a:gd name="connsiteX3" fmla="*/ 225401 w 251225"/>
                  <a:gd name="connsiteY3" fmla="*/ 412124 h 1049628"/>
                  <a:gd name="connsiteX4" fmla="*/ 6460 w 251225"/>
                  <a:gd name="connsiteY4" fmla="*/ 566671 h 1049628"/>
                  <a:gd name="connsiteX5" fmla="*/ 212522 w 251225"/>
                  <a:gd name="connsiteY5" fmla="*/ 734096 h 1049628"/>
                  <a:gd name="connsiteX6" fmla="*/ 21 w 251225"/>
                  <a:gd name="connsiteY6" fmla="*/ 882203 h 1049628"/>
                  <a:gd name="connsiteX7" fmla="*/ 199643 w 251225"/>
                  <a:gd name="connsiteY7" fmla="*/ 1049628 h 1049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51225" h="1049628">
                    <a:moveTo>
                      <a:pt x="25779" y="0"/>
                    </a:moveTo>
                    <a:cubicBezTo>
                      <a:pt x="140079" y="46149"/>
                      <a:pt x="254379" y="92298"/>
                      <a:pt x="251159" y="135228"/>
                    </a:cubicBezTo>
                    <a:cubicBezTo>
                      <a:pt x="247939" y="178158"/>
                      <a:pt x="10753" y="211429"/>
                      <a:pt x="6460" y="257578"/>
                    </a:cubicBezTo>
                    <a:cubicBezTo>
                      <a:pt x="2167" y="303727"/>
                      <a:pt x="225401" y="360609"/>
                      <a:pt x="225401" y="412124"/>
                    </a:cubicBezTo>
                    <a:cubicBezTo>
                      <a:pt x="225401" y="463639"/>
                      <a:pt x="8606" y="513009"/>
                      <a:pt x="6460" y="566671"/>
                    </a:cubicBezTo>
                    <a:cubicBezTo>
                      <a:pt x="4314" y="620333"/>
                      <a:pt x="213595" y="681507"/>
                      <a:pt x="212522" y="734096"/>
                    </a:cubicBezTo>
                    <a:cubicBezTo>
                      <a:pt x="211449" y="786685"/>
                      <a:pt x="2167" y="829614"/>
                      <a:pt x="21" y="882203"/>
                    </a:cubicBezTo>
                    <a:cubicBezTo>
                      <a:pt x="-2125" y="934792"/>
                      <a:pt x="154567" y="1007772"/>
                      <a:pt x="199643" y="1049628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275" name="Group 274">
                <a:extLst>
                  <a:ext uri="{FF2B5EF4-FFF2-40B4-BE49-F238E27FC236}">
                    <a16:creationId xmlns:a16="http://schemas.microsoft.com/office/drawing/2014/main" id="{E30820B0-CC61-6740-8D88-906F08FA90BD}"/>
                  </a:ext>
                </a:extLst>
              </p:cNvPr>
              <p:cNvGrpSpPr/>
              <p:nvPr/>
            </p:nvGrpSpPr>
            <p:grpSpPr>
              <a:xfrm>
                <a:off x="3887526" y="3172500"/>
                <a:ext cx="548640" cy="182880"/>
                <a:chOff x="5053649" y="1962740"/>
                <a:chExt cx="548640" cy="182880"/>
              </a:xfrm>
            </p:grpSpPr>
            <p:sp>
              <p:nvSpPr>
                <p:cNvPr id="280" name="Rectangle 279">
                  <a:extLst>
                    <a:ext uri="{FF2B5EF4-FFF2-40B4-BE49-F238E27FC236}">
                      <a16:creationId xmlns:a16="http://schemas.microsoft.com/office/drawing/2014/main" id="{C6496D26-0E20-7A45-A5EB-F1C6C0A55AD3}"/>
                    </a:ext>
                  </a:extLst>
                </p:cNvPr>
                <p:cNvSpPr/>
                <p:nvPr/>
              </p:nvSpPr>
              <p:spPr>
                <a:xfrm>
                  <a:off x="5419409" y="1962740"/>
                  <a:ext cx="182880" cy="182880"/>
                </a:xfrm>
                <a:prstGeom prst="rect">
                  <a:avLst/>
                </a:prstGeom>
                <a:solidFill>
                  <a:schemeClr val="accent6">
                    <a:lumMod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81" name="Rectangle 280">
                  <a:extLst>
                    <a:ext uri="{FF2B5EF4-FFF2-40B4-BE49-F238E27FC236}">
                      <a16:creationId xmlns:a16="http://schemas.microsoft.com/office/drawing/2014/main" id="{7A6D916C-3D2A-4640-8643-A9A1C48C05C7}"/>
                    </a:ext>
                  </a:extLst>
                </p:cNvPr>
                <p:cNvSpPr/>
                <p:nvPr/>
              </p:nvSpPr>
              <p:spPr>
                <a:xfrm>
                  <a:off x="5236529" y="1962740"/>
                  <a:ext cx="182880" cy="182880"/>
                </a:xfrm>
                <a:prstGeom prst="rect">
                  <a:avLst/>
                </a:prstGeom>
                <a:solidFill>
                  <a:schemeClr val="accent6">
                    <a:lumMod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82" name="Rectangle 281">
                  <a:extLst>
                    <a:ext uri="{FF2B5EF4-FFF2-40B4-BE49-F238E27FC236}">
                      <a16:creationId xmlns:a16="http://schemas.microsoft.com/office/drawing/2014/main" id="{701AB75F-A71C-A247-AD58-675228E85ECB}"/>
                    </a:ext>
                  </a:extLst>
                </p:cNvPr>
                <p:cNvSpPr/>
                <p:nvPr/>
              </p:nvSpPr>
              <p:spPr>
                <a:xfrm>
                  <a:off x="5053649" y="1962740"/>
                  <a:ext cx="182880" cy="18288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276" name="TextBox 275">
                <a:extLst>
                  <a:ext uri="{FF2B5EF4-FFF2-40B4-BE49-F238E27FC236}">
                    <a16:creationId xmlns:a16="http://schemas.microsoft.com/office/drawing/2014/main" id="{785F0053-EA5B-2548-B26C-F66C6E655536}"/>
                  </a:ext>
                </a:extLst>
              </p:cNvPr>
              <p:cNvSpPr txBox="1"/>
              <p:nvPr/>
            </p:nvSpPr>
            <p:spPr>
              <a:xfrm>
                <a:off x="4241268" y="2767664"/>
                <a:ext cx="86754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Worker 3</a:t>
                </a:r>
              </a:p>
            </p:txBody>
          </p:sp>
          <p:sp>
            <p:nvSpPr>
              <p:cNvPr id="277" name="TextBox 276">
                <a:extLst>
                  <a:ext uri="{FF2B5EF4-FFF2-40B4-BE49-F238E27FC236}">
                    <a16:creationId xmlns:a16="http://schemas.microsoft.com/office/drawing/2014/main" id="{E70F3C6B-7BCC-094A-8444-496FB92BC052}"/>
                  </a:ext>
                </a:extLst>
              </p:cNvPr>
              <p:cNvSpPr txBox="1"/>
              <p:nvPr/>
            </p:nvSpPr>
            <p:spPr>
              <a:xfrm>
                <a:off x="3780835" y="2892646"/>
                <a:ext cx="39626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Q3</a:t>
                </a:r>
              </a:p>
            </p:txBody>
          </p:sp>
          <p:sp>
            <p:nvSpPr>
              <p:cNvPr id="278" name="Rounded Rectangle 277">
                <a:extLst>
                  <a:ext uri="{FF2B5EF4-FFF2-40B4-BE49-F238E27FC236}">
                    <a16:creationId xmlns:a16="http://schemas.microsoft.com/office/drawing/2014/main" id="{7B5E42B9-83CC-7047-A049-198A792C27FC}"/>
                  </a:ext>
                </a:extLst>
              </p:cNvPr>
              <p:cNvSpPr/>
              <p:nvPr/>
            </p:nvSpPr>
            <p:spPr>
              <a:xfrm>
                <a:off x="3780835" y="3646668"/>
                <a:ext cx="964536" cy="182880"/>
              </a:xfrm>
              <a:prstGeom prst="roundRect">
                <a:avLst/>
              </a:prstGeom>
              <a:solidFill>
                <a:srgbClr val="00B0F0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operation 4</a:t>
                </a:r>
              </a:p>
            </p:txBody>
          </p:sp>
          <p:sp>
            <p:nvSpPr>
              <p:cNvPr id="279" name="Down Arrow 278">
                <a:extLst>
                  <a:ext uri="{FF2B5EF4-FFF2-40B4-BE49-F238E27FC236}">
                    <a16:creationId xmlns:a16="http://schemas.microsoft.com/office/drawing/2014/main" id="{BA6CC5B1-5494-AE45-A73C-80954CE8058B}"/>
                  </a:ext>
                </a:extLst>
              </p:cNvPr>
              <p:cNvSpPr/>
              <p:nvPr/>
            </p:nvSpPr>
            <p:spPr>
              <a:xfrm>
                <a:off x="4309953" y="3392402"/>
                <a:ext cx="91440" cy="182880"/>
              </a:xfrm>
              <a:prstGeom prst="down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83" name="Down Arrow 282">
              <a:extLst>
                <a:ext uri="{FF2B5EF4-FFF2-40B4-BE49-F238E27FC236}">
                  <a16:creationId xmlns:a16="http://schemas.microsoft.com/office/drawing/2014/main" id="{3D373CD9-4EC6-6344-AD6B-BF961DB1FB36}"/>
                </a:ext>
              </a:extLst>
            </p:cNvPr>
            <p:cNvSpPr/>
            <p:nvPr/>
          </p:nvSpPr>
          <p:spPr>
            <a:xfrm rot="14197294">
              <a:off x="5905694" y="3409447"/>
              <a:ext cx="91440" cy="548640"/>
            </a:xfrm>
            <a:prstGeom prst="down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4" name="Down Arrow 283">
              <a:extLst>
                <a:ext uri="{FF2B5EF4-FFF2-40B4-BE49-F238E27FC236}">
                  <a16:creationId xmlns:a16="http://schemas.microsoft.com/office/drawing/2014/main" id="{11B5E409-FF59-474C-8C25-603FAC59E472}"/>
                </a:ext>
              </a:extLst>
            </p:cNvPr>
            <p:cNvSpPr/>
            <p:nvPr/>
          </p:nvSpPr>
          <p:spPr>
            <a:xfrm rot="12206032" flipH="1">
              <a:off x="7240618" y="2690897"/>
              <a:ext cx="91440" cy="1234440"/>
            </a:xfrm>
            <a:prstGeom prst="down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7" name="Rounded Rectangle 266">
              <a:extLst>
                <a:ext uri="{FF2B5EF4-FFF2-40B4-BE49-F238E27FC236}">
                  <a16:creationId xmlns:a16="http://schemas.microsoft.com/office/drawing/2014/main" id="{E496A9DC-8FD8-1A43-B05A-5EB43B6FD9CD}"/>
                </a:ext>
              </a:extLst>
            </p:cNvPr>
            <p:cNvSpPr/>
            <p:nvPr/>
          </p:nvSpPr>
          <p:spPr>
            <a:xfrm>
              <a:off x="7362018" y="3002276"/>
              <a:ext cx="964536" cy="182880"/>
            </a:xfrm>
            <a:prstGeom prst="round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operation 2</a:t>
              </a:r>
            </a:p>
          </p:txBody>
        </p:sp>
        <p:sp>
          <p:nvSpPr>
            <p:cNvPr id="285" name="Down Arrow 284">
              <a:extLst>
                <a:ext uri="{FF2B5EF4-FFF2-40B4-BE49-F238E27FC236}">
                  <a16:creationId xmlns:a16="http://schemas.microsoft.com/office/drawing/2014/main" id="{E89CE364-5EA1-A548-B25A-E102D8549216}"/>
                </a:ext>
              </a:extLst>
            </p:cNvPr>
            <p:cNvSpPr/>
            <p:nvPr/>
          </p:nvSpPr>
          <p:spPr>
            <a:xfrm rot="16200000">
              <a:off x="7181187" y="3761985"/>
              <a:ext cx="91440" cy="365760"/>
            </a:xfrm>
            <a:prstGeom prst="down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7" name="Down Arrow 286">
              <a:extLst>
                <a:ext uri="{FF2B5EF4-FFF2-40B4-BE49-F238E27FC236}">
                  <a16:creationId xmlns:a16="http://schemas.microsoft.com/office/drawing/2014/main" id="{93FB3DEC-6089-6542-8DE5-CCD965239C30}"/>
                </a:ext>
              </a:extLst>
            </p:cNvPr>
            <p:cNvSpPr/>
            <p:nvPr/>
          </p:nvSpPr>
          <p:spPr>
            <a:xfrm rot="16200000">
              <a:off x="4545081" y="3250778"/>
              <a:ext cx="91440" cy="274320"/>
            </a:xfrm>
            <a:prstGeom prst="down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8" name="Down Arrow 287">
              <a:extLst>
                <a:ext uri="{FF2B5EF4-FFF2-40B4-BE49-F238E27FC236}">
                  <a16:creationId xmlns:a16="http://schemas.microsoft.com/office/drawing/2014/main" id="{CB632B2B-B2EE-9842-AFF1-8FDD3B45704F}"/>
                </a:ext>
              </a:extLst>
            </p:cNvPr>
            <p:cNvSpPr/>
            <p:nvPr/>
          </p:nvSpPr>
          <p:spPr>
            <a:xfrm rot="16200000">
              <a:off x="8525564" y="2906737"/>
              <a:ext cx="91440" cy="365760"/>
            </a:xfrm>
            <a:prstGeom prst="down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9" name="Down Arrow 288">
              <a:extLst>
                <a:ext uri="{FF2B5EF4-FFF2-40B4-BE49-F238E27FC236}">
                  <a16:creationId xmlns:a16="http://schemas.microsoft.com/office/drawing/2014/main" id="{E0427E70-A5DB-774C-BA2B-E472D130F2F6}"/>
                </a:ext>
              </a:extLst>
            </p:cNvPr>
            <p:cNvSpPr/>
            <p:nvPr/>
          </p:nvSpPr>
          <p:spPr>
            <a:xfrm rot="16200000">
              <a:off x="8523147" y="4253620"/>
              <a:ext cx="91440" cy="365760"/>
            </a:xfrm>
            <a:prstGeom prst="down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0" name="TextBox 289">
              <a:extLst>
                <a:ext uri="{FF2B5EF4-FFF2-40B4-BE49-F238E27FC236}">
                  <a16:creationId xmlns:a16="http://schemas.microsoft.com/office/drawing/2014/main" id="{8C3C7951-9158-FB4D-8B94-5C801D93D52E}"/>
                </a:ext>
              </a:extLst>
            </p:cNvPr>
            <p:cNvSpPr txBox="1"/>
            <p:nvPr/>
          </p:nvSpPr>
          <p:spPr>
            <a:xfrm>
              <a:off x="4117885" y="3219518"/>
              <a:ext cx="39305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err="1">
                  <a:latin typeface="Calibri" panose="020F0502020204030204" pitchFamily="34" charset="0"/>
                  <a:cs typeface="Calibri" panose="020F0502020204030204" pitchFamily="34" charset="0"/>
                </a:rPr>
                <a:t>src</a:t>
              </a:r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91" name="TextBox 290">
              <a:extLst>
                <a:ext uri="{FF2B5EF4-FFF2-40B4-BE49-F238E27FC236}">
                  <a16:creationId xmlns:a16="http://schemas.microsoft.com/office/drawing/2014/main" id="{9BDF3B2E-9CB9-4C4B-902C-B662D1F0CF0F}"/>
                </a:ext>
              </a:extLst>
            </p:cNvPr>
            <p:cNvSpPr txBox="1"/>
            <p:nvPr/>
          </p:nvSpPr>
          <p:spPr>
            <a:xfrm>
              <a:off x="8719373" y="2917322"/>
              <a:ext cx="47320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sink</a:t>
              </a:r>
            </a:p>
          </p:txBody>
        </p:sp>
        <p:sp>
          <p:nvSpPr>
            <p:cNvPr id="292" name="TextBox 291">
              <a:extLst>
                <a:ext uri="{FF2B5EF4-FFF2-40B4-BE49-F238E27FC236}">
                  <a16:creationId xmlns:a16="http://schemas.microsoft.com/office/drawing/2014/main" id="{4014AF79-D019-5B4B-8D2C-DB5C45320DAB}"/>
                </a:ext>
              </a:extLst>
            </p:cNvPr>
            <p:cNvSpPr txBox="1"/>
            <p:nvPr/>
          </p:nvSpPr>
          <p:spPr>
            <a:xfrm>
              <a:off x="8719373" y="4259685"/>
              <a:ext cx="47320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sink</a:t>
              </a:r>
            </a:p>
          </p:txBody>
        </p:sp>
      </p:grpSp>
      <p:sp>
        <p:nvSpPr>
          <p:cNvPr id="294" name="Google Shape;109;p26">
            <a:extLst>
              <a:ext uri="{FF2B5EF4-FFF2-40B4-BE49-F238E27FC236}">
                <a16:creationId xmlns:a16="http://schemas.microsoft.com/office/drawing/2014/main" id="{45EF9F5C-C628-DE47-815C-B61795A269FE}"/>
              </a:ext>
            </a:extLst>
          </p:cNvPr>
          <p:cNvSpPr txBox="1"/>
          <p:nvPr/>
        </p:nvSpPr>
        <p:spPr>
          <a:xfrm>
            <a:off x="44164" y="2158997"/>
            <a:ext cx="4524140" cy="11504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lvl="0" algn="l" rtl="0">
              <a:spcBef>
                <a:spcPts val="0"/>
              </a:spcBef>
              <a:spcAft>
                <a:spcPts val="0"/>
              </a:spcAft>
              <a:buSzPts val="2400"/>
            </a:pP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One-Worker-per-Operation-Architecture</a:t>
            </a:r>
          </a:p>
          <a:p>
            <a:pPr marL="419100" lvl="0" indent="-342900" algn="l" rtl="0"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•"/>
            </a:pP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Queue and Worker thread </a:t>
            </a:r>
          </a:p>
          <a:p>
            <a:pPr marL="419100" indent="-342900">
              <a:buSzPts val="2400"/>
              <a:buFont typeface="Arial" panose="020B0604020202020204" pitchFamily="34" charset="0"/>
              <a:buChar char="•"/>
            </a:pP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Pipelined manner</a:t>
            </a:r>
          </a:p>
          <a:p>
            <a:pPr marL="76200" lvl="0" algn="l" rtl="0">
              <a:spcBef>
                <a:spcPts val="0"/>
              </a:spcBef>
              <a:spcAft>
                <a:spcPts val="0"/>
              </a:spcAft>
              <a:buSzPts val="2400"/>
            </a:pPr>
            <a:endParaRPr lang="en-US" sz="2000" dirty="0">
              <a:latin typeface="Calibri"/>
              <a:ea typeface="Calibri"/>
              <a:cs typeface="Calibri"/>
              <a:sym typeface="Calibri"/>
            </a:endParaRPr>
          </a:p>
          <a:p>
            <a:pPr marL="76200" lvl="0" algn="l" rtl="0">
              <a:spcBef>
                <a:spcPts val="0"/>
              </a:spcBef>
              <a:spcAft>
                <a:spcPts val="0"/>
              </a:spcAft>
              <a:buSzPts val="2400"/>
            </a:pPr>
            <a:endParaRPr lang="en-US" sz="20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5" name="Google Shape;109;p26">
            <a:extLst>
              <a:ext uri="{FF2B5EF4-FFF2-40B4-BE49-F238E27FC236}">
                <a16:creationId xmlns:a16="http://schemas.microsoft.com/office/drawing/2014/main" id="{73C762C2-2842-F14B-9B24-5A7FC675A7C4}"/>
              </a:ext>
            </a:extLst>
          </p:cNvPr>
          <p:cNvSpPr txBox="1"/>
          <p:nvPr/>
        </p:nvSpPr>
        <p:spPr>
          <a:xfrm>
            <a:off x="48125" y="3219518"/>
            <a:ext cx="4524140" cy="11504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19100" lvl="0" indent="-342900" algn="l" rtl="0"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•"/>
            </a:pP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Backpressure </a:t>
            </a:r>
          </a:p>
          <a:p>
            <a:pPr marL="76200" lvl="1">
              <a:buSzPts val="2400"/>
            </a:pP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      - latency</a:t>
            </a:r>
          </a:p>
          <a:p>
            <a:pPr marL="76200" lvl="0" algn="l" rtl="0">
              <a:spcBef>
                <a:spcPts val="0"/>
              </a:spcBef>
              <a:spcAft>
                <a:spcPts val="0"/>
              </a:spcAft>
              <a:buSzPts val="2400"/>
            </a:pP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      - storage</a:t>
            </a:r>
          </a:p>
          <a:p>
            <a:pPr marL="76200" lvl="0" algn="l" rtl="0">
              <a:spcBef>
                <a:spcPts val="0"/>
              </a:spcBef>
              <a:spcAft>
                <a:spcPts val="0"/>
              </a:spcAft>
              <a:buSzPts val="2400"/>
            </a:pPr>
            <a:endParaRPr lang="en-US" sz="2000" dirty="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68626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4" grpId="0"/>
      <p:bldP spid="29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6"/>
          <p:cNvSpPr txBox="1">
            <a:spLocks noGrp="1"/>
          </p:cNvSpPr>
          <p:nvPr>
            <p:ph type="title"/>
          </p:nvPr>
        </p:nvSpPr>
        <p:spPr>
          <a:xfrm>
            <a:off x="1100138" y="96441"/>
            <a:ext cx="8043900" cy="4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Problem</a:t>
            </a:r>
            <a:endParaRPr sz="3200" b="1" i="1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109;p26">
            <a:extLst>
              <a:ext uri="{FF2B5EF4-FFF2-40B4-BE49-F238E27FC236}">
                <a16:creationId xmlns:a16="http://schemas.microsoft.com/office/drawing/2014/main" id="{58CFAF75-3A2B-794A-83D3-7BD1025AC00C}"/>
              </a:ext>
            </a:extLst>
          </p:cNvPr>
          <p:cNvSpPr txBox="1"/>
          <p:nvPr/>
        </p:nvSpPr>
        <p:spPr>
          <a:xfrm>
            <a:off x="44164" y="605658"/>
            <a:ext cx="8931748" cy="7054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lvl="0">
              <a:buSzPts val="2400"/>
            </a:pP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Existing </a:t>
            </a:r>
            <a:r>
              <a:rPr lang="en-US" sz="2000" i="1" u="sng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One-Worker-per-Operation-Architecture Stream Processing Engines</a:t>
            </a: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 are not suitable for the Edge Setting! </a:t>
            </a:r>
          </a:p>
        </p:txBody>
      </p:sp>
      <p:sp>
        <p:nvSpPr>
          <p:cNvPr id="85" name="Google Shape;109;p26">
            <a:extLst>
              <a:ext uri="{FF2B5EF4-FFF2-40B4-BE49-F238E27FC236}">
                <a16:creationId xmlns:a16="http://schemas.microsoft.com/office/drawing/2014/main" id="{BFFA56CB-33EF-3C48-BD74-9D8BFEBFCAA1}"/>
              </a:ext>
            </a:extLst>
          </p:cNvPr>
          <p:cNvSpPr txBox="1"/>
          <p:nvPr/>
        </p:nvSpPr>
        <p:spPr>
          <a:xfrm>
            <a:off x="44163" y="1383062"/>
            <a:ext cx="8397938" cy="4246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lvl="0">
              <a:buSzPts val="2400"/>
            </a:pP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   ___Scalable          ___Multiplexed           ___Latency          ___Backpressure		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BF7E42C6-E0DC-AA41-8C69-CDAE945007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7567" y="1295584"/>
            <a:ext cx="457200" cy="457200"/>
          </a:xfrm>
          <a:prstGeom prst="rect">
            <a:avLst/>
          </a:prstGeom>
        </p:spPr>
      </p:pic>
      <p:sp>
        <p:nvSpPr>
          <p:cNvPr id="24" name="Google Shape;109;p26">
            <a:extLst>
              <a:ext uri="{FF2B5EF4-FFF2-40B4-BE49-F238E27FC236}">
                <a16:creationId xmlns:a16="http://schemas.microsoft.com/office/drawing/2014/main" id="{E204C544-F55D-EE46-B75B-A1C5ADB07EC2}"/>
              </a:ext>
            </a:extLst>
          </p:cNvPr>
          <p:cNvSpPr txBox="1"/>
          <p:nvPr/>
        </p:nvSpPr>
        <p:spPr>
          <a:xfrm>
            <a:off x="172873" y="1859998"/>
            <a:ext cx="3304424" cy="11227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lvl="0">
              <a:buSzPts val="2400"/>
            </a:pP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OWPOA SPEs 	</a:t>
            </a:r>
          </a:p>
          <a:p>
            <a:pPr marL="419100" lvl="0" indent="-342900">
              <a:buSzPts val="2400"/>
              <a:buFont typeface="Arial" panose="020B0604020202020204" pitchFamily="34" charset="0"/>
              <a:buChar char="•"/>
            </a:pP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Cloud-class resources</a:t>
            </a:r>
          </a:p>
          <a:p>
            <a:pPr marL="419100" lvl="0" indent="-342900">
              <a:buSzPts val="2400"/>
              <a:buFont typeface="Arial" panose="020B0604020202020204" pitchFamily="34" charset="0"/>
              <a:buChar char="•"/>
            </a:pP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OS scheduler</a:t>
            </a:r>
          </a:p>
        </p:txBody>
      </p:sp>
      <p:sp>
        <p:nvSpPr>
          <p:cNvPr id="25" name="Google Shape;109;p26">
            <a:extLst>
              <a:ext uri="{FF2B5EF4-FFF2-40B4-BE49-F238E27FC236}">
                <a16:creationId xmlns:a16="http://schemas.microsoft.com/office/drawing/2014/main" id="{9DB0C236-9321-524A-9C70-02E3402E42E8}"/>
              </a:ext>
            </a:extLst>
          </p:cNvPr>
          <p:cNvSpPr txBox="1"/>
          <p:nvPr/>
        </p:nvSpPr>
        <p:spPr>
          <a:xfrm>
            <a:off x="3663582" y="1859998"/>
            <a:ext cx="4405031" cy="1451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lvl="0">
              <a:buSzPts val="2400"/>
            </a:pP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Edge</a:t>
            </a:r>
          </a:p>
          <a:p>
            <a:pPr marL="419100" lvl="0" indent="-342900">
              <a:buSzPts val="2400"/>
              <a:buFont typeface="Arial" panose="020B0604020202020204" pitchFamily="34" charset="0"/>
              <a:buChar char="•"/>
            </a:pP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Limited resources</a:t>
            </a:r>
          </a:p>
          <a:p>
            <a:pPr marL="419100" lvl="0" indent="-342900">
              <a:buSzPts val="2400"/>
              <a:buFont typeface="Arial" panose="020B0604020202020204" pitchFamily="34" charset="0"/>
              <a:buChar char="•"/>
            </a:pPr>
            <a:r>
              <a:rPr lang="en-US" sz="2000" b="1" i="1" u="sng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# of workers &gt;&gt; # of CPU cores</a:t>
            </a:r>
          </a:p>
          <a:p>
            <a:pPr marL="419100" lvl="0" indent="-342900">
              <a:buSzPts val="2400"/>
              <a:buFont typeface="Arial" panose="020B0604020202020204" pitchFamily="34" charset="0"/>
              <a:buChar char="•"/>
            </a:pPr>
            <a:r>
              <a:rPr lang="en-US" sz="2000" b="1" i="1" u="sng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Inefficiency in OS scheduler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041387E6-D2E7-F14A-8862-B1FD16ECAD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176980" y="1341304"/>
            <a:ext cx="365760" cy="365760"/>
          </a:xfrm>
          <a:prstGeom prst="rect">
            <a:avLst/>
          </a:prstGeom>
        </p:spPr>
      </p:pic>
      <p:sp>
        <p:nvSpPr>
          <p:cNvPr id="9" name="Google Shape;109;p26">
            <a:extLst>
              <a:ext uri="{FF2B5EF4-FFF2-40B4-BE49-F238E27FC236}">
                <a16:creationId xmlns:a16="http://schemas.microsoft.com/office/drawing/2014/main" id="{6E1190E9-B2C5-F248-9CA2-7958121F4073}"/>
              </a:ext>
            </a:extLst>
          </p:cNvPr>
          <p:cNvSpPr txBox="1"/>
          <p:nvPr/>
        </p:nvSpPr>
        <p:spPr>
          <a:xfrm>
            <a:off x="172872" y="3228114"/>
            <a:ext cx="8455973" cy="4329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lvl="0">
              <a:buSzPts val="2400"/>
            </a:pP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Low input rate	</a:t>
            </a:r>
            <a:r>
              <a:rPr lang="en-US" sz="2000" dirty="0">
                <a:latin typeface="Calibri"/>
                <a:ea typeface="Calibri"/>
                <a:cs typeface="Calibri"/>
                <a:sym typeface="Wingdings" pitchFamily="2" charset="2"/>
              </a:rPr>
              <a:t> 	</a:t>
            </a: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Most queues are empty </a:t>
            </a:r>
          </a:p>
        </p:txBody>
      </p:sp>
      <p:sp>
        <p:nvSpPr>
          <p:cNvPr id="10" name="Google Shape;109;p26">
            <a:extLst>
              <a:ext uri="{FF2B5EF4-FFF2-40B4-BE49-F238E27FC236}">
                <a16:creationId xmlns:a16="http://schemas.microsoft.com/office/drawing/2014/main" id="{C9AA976F-866C-0546-87C1-5BF0A988D7BB}"/>
              </a:ext>
            </a:extLst>
          </p:cNvPr>
          <p:cNvSpPr txBox="1"/>
          <p:nvPr/>
        </p:nvSpPr>
        <p:spPr>
          <a:xfrm>
            <a:off x="172872" y="3715254"/>
            <a:ext cx="8610520" cy="1530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lvl="0">
              <a:buSzPts val="2400"/>
            </a:pP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High input rate	</a:t>
            </a:r>
            <a:r>
              <a:rPr lang="en-US" sz="2000" dirty="0">
                <a:latin typeface="Calibri"/>
                <a:ea typeface="Calibri"/>
                <a:cs typeface="Calibri"/>
                <a:sym typeface="Wingdings" pitchFamily="2" charset="2"/>
              </a:rPr>
              <a:t> 	</a:t>
            </a: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Most or all queues contain data </a:t>
            </a:r>
          </a:p>
          <a:p>
            <a:pPr marL="76200" lvl="0">
              <a:buSzPts val="2400"/>
            </a:pP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		</a:t>
            </a:r>
            <a:r>
              <a:rPr lang="en-US" sz="2000" dirty="0">
                <a:latin typeface="Calibri"/>
                <a:ea typeface="Calibri"/>
                <a:cs typeface="Calibri"/>
                <a:sym typeface="Wingdings" pitchFamily="2" charset="2"/>
              </a:rPr>
              <a:t> 	Scheduling Inefficiency</a:t>
            </a:r>
          </a:p>
          <a:p>
            <a:pPr marL="76200" lvl="0">
              <a:buSzPts val="2400"/>
            </a:pPr>
            <a:r>
              <a:rPr lang="en-US" sz="2000" dirty="0">
                <a:latin typeface="Calibri"/>
                <a:ea typeface="Calibri"/>
                <a:cs typeface="Calibri"/>
                <a:sym typeface="Wingdings" pitchFamily="2" charset="2"/>
              </a:rPr>
              <a:t>		 	Backpressure</a:t>
            </a:r>
          </a:p>
          <a:p>
            <a:pPr marL="76200" lvl="0">
              <a:buSzPts val="2400"/>
            </a:pPr>
            <a:r>
              <a:rPr lang="en-US" sz="2000" dirty="0">
                <a:latin typeface="Calibri"/>
                <a:ea typeface="Calibri"/>
                <a:cs typeface="Calibri"/>
                <a:sym typeface="Wingdings" pitchFamily="2" charset="2"/>
              </a:rPr>
              <a:t>		 	Low Latency </a:t>
            </a: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 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96AB2C55-73B7-B341-8FF9-546556958B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26614" y="1341304"/>
            <a:ext cx="365760" cy="36576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C7643D08-63A2-234C-BF03-2B088E1B14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169555" y="1341304"/>
            <a:ext cx="365760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062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9" grpId="0"/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6"/>
          <p:cNvSpPr txBox="1">
            <a:spLocks noGrp="1"/>
          </p:cNvSpPr>
          <p:nvPr>
            <p:ph type="title"/>
          </p:nvPr>
        </p:nvSpPr>
        <p:spPr>
          <a:xfrm>
            <a:off x="1100138" y="96441"/>
            <a:ext cx="8043900" cy="4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Problem</a:t>
            </a:r>
            <a:endParaRPr sz="3200" b="1" i="1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ADE19B5-B8A9-FD44-BF19-1E560E8855CC}"/>
              </a:ext>
            </a:extLst>
          </p:cNvPr>
          <p:cNvGrpSpPr/>
          <p:nvPr/>
        </p:nvGrpSpPr>
        <p:grpSpPr>
          <a:xfrm>
            <a:off x="805380" y="2491157"/>
            <a:ext cx="914400" cy="457200"/>
            <a:chOff x="1719780" y="2348248"/>
            <a:chExt cx="914400" cy="45720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3A41E7B-0939-3A4E-A044-F72E1DEC7B42}"/>
                </a:ext>
              </a:extLst>
            </p:cNvPr>
            <p:cNvSpPr/>
            <p:nvPr/>
          </p:nvSpPr>
          <p:spPr>
            <a:xfrm>
              <a:off x="2176980" y="2348248"/>
              <a:ext cx="457200" cy="4572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0BE42C8-D8EF-0E49-AA52-9CEF80BCD770}"/>
                </a:ext>
              </a:extLst>
            </p:cNvPr>
            <p:cNvSpPr/>
            <p:nvPr/>
          </p:nvSpPr>
          <p:spPr>
            <a:xfrm>
              <a:off x="1719780" y="2348248"/>
              <a:ext cx="457200" cy="4572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015BCCB-4FC5-944E-B696-0F930EF6C39B}"/>
              </a:ext>
            </a:extLst>
          </p:cNvPr>
          <p:cNvGrpSpPr/>
          <p:nvPr/>
        </p:nvGrpSpPr>
        <p:grpSpPr>
          <a:xfrm>
            <a:off x="805380" y="3257798"/>
            <a:ext cx="914400" cy="457200"/>
            <a:chOff x="1719780" y="2348248"/>
            <a:chExt cx="914400" cy="457200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9711CDF-69CB-D444-A9B8-7A33ED4FD470}"/>
                </a:ext>
              </a:extLst>
            </p:cNvPr>
            <p:cNvSpPr/>
            <p:nvPr/>
          </p:nvSpPr>
          <p:spPr>
            <a:xfrm>
              <a:off x="2176980" y="2348248"/>
              <a:ext cx="457200" cy="4572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CEA519F-7A1C-2849-83E6-59EAC9267159}"/>
                </a:ext>
              </a:extLst>
            </p:cNvPr>
            <p:cNvSpPr/>
            <p:nvPr/>
          </p:nvSpPr>
          <p:spPr>
            <a:xfrm>
              <a:off x="1719780" y="2348248"/>
              <a:ext cx="457200" cy="4572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9C95606A-6092-3B4B-91A5-BE9A8D4501D5}"/>
              </a:ext>
            </a:extLst>
          </p:cNvPr>
          <p:cNvSpPr/>
          <p:nvPr/>
        </p:nvSpPr>
        <p:spPr>
          <a:xfrm>
            <a:off x="2903727" y="2491157"/>
            <a:ext cx="3040556" cy="457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C537C4C-C3A6-3741-99F3-C8612475C940}"/>
              </a:ext>
            </a:extLst>
          </p:cNvPr>
          <p:cNvSpPr/>
          <p:nvPr/>
        </p:nvSpPr>
        <p:spPr>
          <a:xfrm>
            <a:off x="2903727" y="3257798"/>
            <a:ext cx="3040556" cy="457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EA5455A-12A4-4343-AF66-2A0AAF87EAEB}"/>
              </a:ext>
            </a:extLst>
          </p:cNvPr>
          <p:cNvSpPr/>
          <p:nvPr/>
        </p:nvSpPr>
        <p:spPr>
          <a:xfrm>
            <a:off x="2903727" y="2491157"/>
            <a:ext cx="457200" cy="4572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465BF11-EE91-CE4B-A505-6C5EA2B4A9A5}"/>
              </a:ext>
            </a:extLst>
          </p:cNvPr>
          <p:cNvSpPr/>
          <p:nvPr/>
        </p:nvSpPr>
        <p:spPr>
          <a:xfrm>
            <a:off x="3360929" y="3257798"/>
            <a:ext cx="457200" cy="4572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52C437D-FA13-374E-83C0-6BEA36EEC00D}"/>
              </a:ext>
            </a:extLst>
          </p:cNvPr>
          <p:cNvSpPr/>
          <p:nvPr/>
        </p:nvSpPr>
        <p:spPr>
          <a:xfrm>
            <a:off x="3818129" y="2491157"/>
            <a:ext cx="457200" cy="4572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172B4CA-CDDD-6A4C-B896-7B5EB1D40BFB}"/>
              </a:ext>
            </a:extLst>
          </p:cNvPr>
          <p:cNvSpPr/>
          <p:nvPr/>
        </p:nvSpPr>
        <p:spPr>
          <a:xfrm>
            <a:off x="4275328" y="3257798"/>
            <a:ext cx="457200" cy="4572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816A516-C6B0-9E45-85A0-50B07C6824D6}"/>
              </a:ext>
            </a:extLst>
          </p:cNvPr>
          <p:cNvSpPr/>
          <p:nvPr/>
        </p:nvSpPr>
        <p:spPr>
          <a:xfrm>
            <a:off x="3360929" y="2491157"/>
            <a:ext cx="457200" cy="4572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41C538E-6223-F74F-905B-A81E0824B585}"/>
              </a:ext>
            </a:extLst>
          </p:cNvPr>
          <p:cNvSpPr/>
          <p:nvPr/>
        </p:nvSpPr>
        <p:spPr>
          <a:xfrm>
            <a:off x="2897010" y="3257798"/>
            <a:ext cx="457200" cy="4572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05BBAD5-3AA6-A04D-BF44-9E08FBF65C16}"/>
              </a:ext>
            </a:extLst>
          </p:cNvPr>
          <p:cNvSpPr/>
          <p:nvPr/>
        </p:nvSpPr>
        <p:spPr>
          <a:xfrm>
            <a:off x="3818129" y="3257798"/>
            <a:ext cx="457200" cy="4572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4A7421C-11D0-9446-B044-DE9A23B6711E}"/>
              </a:ext>
            </a:extLst>
          </p:cNvPr>
          <p:cNvSpPr/>
          <p:nvPr/>
        </p:nvSpPr>
        <p:spPr>
          <a:xfrm>
            <a:off x="4722385" y="2491157"/>
            <a:ext cx="457200" cy="4572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9E1C36E-E6DE-4A4C-933C-18C2A7F1F559}"/>
              </a:ext>
            </a:extLst>
          </p:cNvPr>
          <p:cNvSpPr/>
          <p:nvPr/>
        </p:nvSpPr>
        <p:spPr>
          <a:xfrm>
            <a:off x="1322696" y="2559737"/>
            <a:ext cx="320040" cy="32004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AF9FBF34-22AC-B041-B432-2ACDF6F5B9B1}"/>
              </a:ext>
            </a:extLst>
          </p:cNvPr>
          <p:cNvSpPr/>
          <p:nvPr/>
        </p:nvSpPr>
        <p:spPr>
          <a:xfrm>
            <a:off x="1322696" y="3326378"/>
            <a:ext cx="320040" cy="32004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8457135B-91D7-FB48-A06C-5B3C49BABBAA}"/>
              </a:ext>
            </a:extLst>
          </p:cNvPr>
          <p:cNvSpPr/>
          <p:nvPr/>
        </p:nvSpPr>
        <p:spPr>
          <a:xfrm>
            <a:off x="873960" y="3326378"/>
            <a:ext cx="320040" cy="32004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35F9993-A8E3-5546-ACFB-41D81FF0AC7B}"/>
              </a:ext>
            </a:extLst>
          </p:cNvPr>
          <p:cNvSpPr/>
          <p:nvPr/>
        </p:nvSpPr>
        <p:spPr>
          <a:xfrm>
            <a:off x="4732528" y="3257798"/>
            <a:ext cx="457200" cy="4572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138530B-410F-334F-8CFA-2547B8DA85ED}"/>
              </a:ext>
            </a:extLst>
          </p:cNvPr>
          <p:cNvSpPr txBox="1"/>
          <p:nvPr/>
        </p:nvSpPr>
        <p:spPr>
          <a:xfrm>
            <a:off x="247818" y="2519702"/>
            <a:ext cx="4876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Q0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414C1FD-7D90-4648-ADB0-24E0312D8690}"/>
              </a:ext>
            </a:extLst>
          </p:cNvPr>
          <p:cNvSpPr txBox="1"/>
          <p:nvPr/>
        </p:nvSpPr>
        <p:spPr>
          <a:xfrm>
            <a:off x="247818" y="3286343"/>
            <a:ext cx="4876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Q1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5598B82-1B1C-E142-A353-F05604309F2B}"/>
              </a:ext>
            </a:extLst>
          </p:cNvPr>
          <p:cNvSpPr txBox="1"/>
          <p:nvPr/>
        </p:nvSpPr>
        <p:spPr>
          <a:xfrm>
            <a:off x="2122570" y="2519702"/>
            <a:ext cx="6174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OP0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E36AF27-8F35-034C-B989-C81E94C76DAB}"/>
              </a:ext>
            </a:extLst>
          </p:cNvPr>
          <p:cNvSpPr txBox="1"/>
          <p:nvPr/>
        </p:nvSpPr>
        <p:spPr>
          <a:xfrm>
            <a:off x="2122570" y="3286343"/>
            <a:ext cx="6174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OP1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68A7BD92-2629-974B-956C-BD2FE9CD92C4}"/>
              </a:ext>
            </a:extLst>
          </p:cNvPr>
          <p:cNvCxnSpPr>
            <a:cxnSpLocks/>
          </p:cNvCxnSpPr>
          <p:nvPr/>
        </p:nvCxnSpPr>
        <p:spPr>
          <a:xfrm>
            <a:off x="2903727" y="3934496"/>
            <a:ext cx="2563359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D1C25700-D7D6-EB46-AD41-89FE01DA06A8}"/>
              </a:ext>
            </a:extLst>
          </p:cNvPr>
          <p:cNvSpPr txBox="1"/>
          <p:nvPr/>
        </p:nvSpPr>
        <p:spPr>
          <a:xfrm>
            <a:off x="5504908" y="3734441"/>
            <a:ext cx="6639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time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1F0B31C6-1B23-F041-AE98-294F04A96CB6}"/>
              </a:ext>
            </a:extLst>
          </p:cNvPr>
          <p:cNvSpPr/>
          <p:nvPr/>
        </p:nvSpPr>
        <p:spPr>
          <a:xfrm>
            <a:off x="247818" y="2388708"/>
            <a:ext cx="8265114" cy="2221929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en-US" sz="2200" b="1" i="1" u="sng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B5771F6-D33B-4446-B7AA-CF6D37102E16}"/>
              </a:ext>
            </a:extLst>
          </p:cNvPr>
          <p:cNvCxnSpPr>
            <a:cxnSpLocks/>
          </p:cNvCxnSpPr>
          <p:nvPr/>
        </p:nvCxnSpPr>
        <p:spPr>
          <a:xfrm>
            <a:off x="1996224" y="2468190"/>
            <a:ext cx="0" cy="151781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Group 42">
            <a:extLst>
              <a:ext uri="{FF2B5EF4-FFF2-40B4-BE49-F238E27FC236}">
                <a16:creationId xmlns:a16="http://schemas.microsoft.com/office/drawing/2014/main" id="{8297C201-1615-554A-8AB8-301328721216}"/>
              </a:ext>
            </a:extLst>
          </p:cNvPr>
          <p:cNvGrpSpPr/>
          <p:nvPr/>
        </p:nvGrpSpPr>
        <p:grpSpPr>
          <a:xfrm>
            <a:off x="6436887" y="2491157"/>
            <a:ext cx="1754350" cy="457200"/>
            <a:chOff x="6739544" y="2394569"/>
            <a:chExt cx="1754350" cy="457200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ED26A165-531C-0843-A568-666D69E3A29D}"/>
                </a:ext>
              </a:extLst>
            </p:cNvPr>
            <p:cNvSpPr/>
            <p:nvPr/>
          </p:nvSpPr>
          <p:spPr>
            <a:xfrm>
              <a:off x="6739544" y="2394569"/>
              <a:ext cx="457200" cy="4572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#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372A2E74-659E-2A42-8E22-5BA9294F07C5}"/>
                </a:ext>
              </a:extLst>
            </p:cNvPr>
            <p:cNvSpPr txBox="1"/>
            <p:nvPr/>
          </p:nvSpPr>
          <p:spPr>
            <a:xfrm>
              <a:off x="7196744" y="2425000"/>
              <a:ext cx="129715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processing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EB6FDBC4-904A-904E-B4E3-BBB64F86F49B}"/>
              </a:ext>
            </a:extLst>
          </p:cNvPr>
          <p:cNvGrpSpPr/>
          <p:nvPr/>
        </p:nvGrpSpPr>
        <p:grpSpPr>
          <a:xfrm>
            <a:off x="6436887" y="3009983"/>
            <a:ext cx="2047700" cy="457200"/>
            <a:chOff x="6751178" y="2900065"/>
            <a:chExt cx="2047700" cy="457200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35FA9211-183B-084F-9A27-B2A85973E352}"/>
                </a:ext>
              </a:extLst>
            </p:cNvPr>
            <p:cNvSpPr/>
            <p:nvPr/>
          </p:nvSpPr>
          <p:spPr>
            <a:xfrm>
              <a:off x="6751178" y="2900065"/>
              <a:ext cx="457200" cy="457200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C50DE5DF-8F5A-8940-89C4-6C1FAAD6814F}"/>
                </a:ext>
              </a:extLst>
            </p:cNvPr>
            <p:cNvSpPr txBox="1"/>
            <p:nvPr/>
          </p:nvSpPr>
          <p:spPr>
            <a:xfrm>
              <a:off x="7208378" y="2930496"/>
              <a:ext cx="15905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de-scheduled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8EE86F6-A7B1-8A4B-9B3F-36674482A64A}"/>
              </a:ext>
            </a:extLst>
          </p:cNvPr>
          <p:cNvGrpSpPr/>
          <p:nvPr/>
        </p:nvGrpSpPr>
        <p:grpSpPr>
          <a:xfrm>
            <a:off x="6436887" y="3528808"/>
            <a:ext cx="1023381" cy="457200"/>
            <a:chOff x="6751178" y="3432220"/>
            <a:chExt cx="1023381" cy="457200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193E858F-12A4-3346-B6F0-FB421FA9E6DC}"/>
                </a:ext>
              </a:extLst>
            </p:cNvPr>
            <p:cNvSpPr/>
            <p:nvPr/>
          </p:nvSpPr>
          <p:spPr>
            <a:xfrm>
              <a:off x="6751178" y="3432220"/>
              <a:ext cx="457200" cy="4572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#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7E18153C-C87B-6A41-9C74-09DD9BE6235B}"/>
                </a:ext>
              </a:extLst>
            </p:cNvPr>
            <p:cNvSpPr txBox="1"/>
            <p:nvPr/>
          </p:nvSpPr>
          <p:spPr>
            <a:xfrm>
              <a:off x="7208378" y="3462651"/>
              <a:ext cx="56618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idle</a:t>
              </a:r>
            </a:p>
          </p:txBody>
        </p:sp>
      </p:grpSp>
      <p:sp>
        <p:nvSpPr>
          <p:cNvPr id="53" name="Google Shape;109;p26">
            <a:extLst>
              <a:ext uri="{FF2B5EF4-FFF2-40B4-BE49-F238E27FC236}">
                <a16:creationId xmlns:a16="http://schemas.microsoft.com/office/drawing/2014/main" id="{3796AAEF-4B15-5147-8330-2AC985D388B3}"/>
              </a:ext>
            </a:extLst>
          </p:cNvPr>
          <p:cNvSpPr txBox="1"/>
          <p:nvPr/>
        </p:nvSpPr>
        <p:spPr>
          <a:xfrm>
            <a:off x="2149171" y="4173160"/>
            <a:ext cx="3795112" cy="5170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algn="ctr">
              <a:buSzPts val="2400"/>
            </a:pPr>
            <a:r>
              <a:rPr lang="en-US" sz="2000" b="1" i="1" u="sng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OWPOA – Random OS Scheduler</a:t>
            </a:r>
            <a:endParaRPr lang="en-US" sz="2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4192FA88-58A2-4842-ADB7-743868FDB8A2}"/>
              </a:ext>
            </a:extLst>
          </p:cNvPr>
          <p:cNvSpPr/>
          <p:nvPr/>
        </p:nvSpPr>
        <p:spPr>
          <a:xfrm>
            <a:off x="1326440" y="3326378"/>
            <a:ext cx="320040" cy="32004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EF4239F1-3D4F-9345-A946-4B24A33DA1AE}"/>
              </a:ext>
            </a:extLst>
          </p:cNvPr>
          <p:cNvSpPr/>
          <p:nvPr/>
        </p:nvSpPr>
        <p:spPr>
          <a:xfrm>
            <a:off x="888283" y="3326378"/>
            <a:ext cx="320040" cy="32004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98C443D7-E7CB-3140-A830-996A19E596D2}"/>
              </a:ext>
            </a:extLst>
          </p:cNvPr>
          <p:cNvSpPr/>
          <p:nvPr/>
        </p:nvSpPr>
        <p:spPr>
          <a:xfrm>
            <a:off x="650845" y="3839035"/>
            <a:ext cx="320040" cy="32004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D8BD8FBF-5260-F041-92C9-FB680144B8A7}"/>
              </a:ext>
            </a:extLst>
          </p:cNvPr>
          <p:cNvSpPr/>
          <p:nvPr/>
        </p:nvSpPr>
        <p:spPr>
          <a:xfrm>
            <a:off x="1338971" y="2559737"/>
            <a:ext cx="320040" cy="32004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52" name="Lightning Bolt 51">
            <a:extLst>
              <a:ext uri="{FF2B5EF4-FFF2-40B4-BE49-F238E27FC236}">
                <a16:creationId xmlns:a16="http://schemas.microsoft.com/office/drawing/2014/main" id="{AECE72B7-4487-FB42-8626-3849B83CC726}"/>
              </a:ext>
            </a:extLst>
          </p:cNvPr>
          <p:cNvSpPr/>
          <p:nvPr/>
        </p:nvSpPr>
        <p:spPr>
          <a:xfrm>
            <a:off x="1053749" y="3746562"/>
            <a:ext cx="1238645" cy="1370225"/>
          </a:xfrm>
          <a:prstGeom prst="lightningBol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14917F6D-F916-D748-B38B-71418A8B9526}"/>
              </a:ext>
            </a:extLst>
          </p:cNvPr>
          <p:cNvSpPr/>
          <p:nvPr/>
        </p:nvSpPr>
        <p:spPr>
          <a:xfrm>
            <a:off x="4275328" y="2491157"/>
            <a:ext cx="457200" cy="457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#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87DD1AD-9161-F24F-AA09-A05C60DB7BC7}"/>
              </a:ext>
            </a:extLst>
          </p:cNvPr>
          <p:cNvSpPr txBox="1"/>
          <p:nvPr/>
        </p:nvSpPr>
        <p:spPr>
          <a:xfrm>
            <a:off x="4546242" y="2762518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6" name="Google Shape;109;p26">
            <a:extLst>
              <a:ext uri="{FF2B5EF4-FFF2-40B4-BE49-F238E27FC236}">
                <a16:creationId xmlns:a16="http://schemas.microsoft.com/office/drawing/2014/main" id="{ACAE6B32-F37A-3941-8238-514C2385D33D}"/>
              </a:ext>
            </a:extLst>
          </p:cNvPr>
          <p:cNvSpPr txBox="1"/>
          <p:nvPr/>
        </p:nvSpPr>
        <p:spPr>
          <a:xfrm>
            <a:off x="44164" y="605658"/>
            <a:ext cx="8931748" cy="7054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lvl="0">
              <a:buSzPts val="2400"/>
            </a:pP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Existing </a:t>
            </a:r>
            <a:r>
              <a:rPr lang="en-US" sz="2000" i="1" u="sng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One-Worker-per-Operation-Architecture Stream Processing Engines</a:t>
            </a: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 are not suitable for the Edge Setting! </a:t>
            </a:r>
          </a:p>
        </p:txBody>
      </p:sp>
      <p:sp>
        <p:nvSpPr>
          <p:cNvPr id="60" name="Google Shape;109;p26">
            <a:extLst>
              <a:ext uri="{FF2B5EF4-FFF2-40B4-BE49-F238E27FC236}">
                <a16:creationId xmlns:a16="http://schemas.microsoft.com/office/drawing/2014/main" id="{C37ED684-2B6A-944B-B336-46DC86EB612C}"/>
              </a:ext>
            </a:extLst>
          </p:cNvPr>
          <p:cNvSpPr txBox="1"/>
          <p:nvPr/>
        </p:nvSpPr>
        <p:spPr>
          <a:xfrm>
            <a:off x="44163" y="1383062"/>
            <a:ext cx="8397938" cy="4246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lvl="0">
              <a:buSzPts val="2400"/>
            </a:pP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   ___Scalable          ___Multiplexed           ___Latency          ___Backpressure		</a:t>
            </a:r>
          </a:p>
        </p:txBody>
      </p:sp>
      <p:pic>
        <p:nvPicPr>
          <p:cNvPr id="61" name="Graphic 60">
            <a:extLst>
              <a:ext uri="{FF2B5EF4-FFF2-40B4-BE49-F238E27FC236}">
                <a16:creationId xmlns:a16="http://schemas.microsoft.com/office/drawing/2014/main" id="{5F9C35F3-B550-5742-9AA8-409B390F86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7567" y="1295584"/>
            <a:ext cx="457200" cy="4572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id="{B0DCF4BD-2B59-6042-B291-E592FF724F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176980" y="1341304"/>
            <a:ext cx="365760" cy="365760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id="{56B0ACC3-C88D-6D40-B2A3-91C67A2CCE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26614" y="1341304"/>
            <a:ext cx="365760" cy="36576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id="{0FCCB393-8834-9146-86EF-D38D4F312D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169555" y="1341304"/>
            <a:ext cx="365760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926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3" grpId="0"/>
      <p:bldP spid="34" grpId="0"/>
      <p:bldP spid="35" grpId="0"/>
      <p:bldP spid="36" grpId="0"/>
      <p:bldP spid="38" grpId="0"/>
      <p:bldP spid="39" grpId="0" animBg="1"/>
      <p:bldP spid="53" grpId="0"/>
      <p:bldP spid="55" grpId="0" animBg="1"/>
      <p:bldP spid="57" grpId="0" animBg="1"/>
      <p:bldP spid="58" grpId="0" animBg="1"/>
      <p:bldP spid="59" grpId="0" animBg="1"/>
      <p:bldP spid="59" grpId="1" animBg="1"/>
      <p:bldP spid="52" grpId="0" animBg="1"/>
      <p:bldP spid="6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6"/>
          <p:cNvSpPr txBox="1">
            <a:spLocks noGrp="1"/>
          </p:cNvSpPr>
          <p:nvPr>
            <p:ph type="title"/>
          </p:nvPr>
        </p:nvSpPr>
        <p:spPr>
          <a:xfrm>
            <a:off x="1100138" y="96441"/>
            <a:ext cx="8043900" cy="4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 err="1"/>
              <a:t>EdgeWise</a:t>
            </a:r>
            <a:endParaRPr sz="3200" b="1" i="1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53DAA04-4461-384C-A765-79A6B116A94F}"/>
              </a:ext>
            </a:extLst>
          </p:cNvPr>
          <p:cNvGrpSpPr/>
          <p:nvPr/>
        </p:nvGrpSpPr>
        <p:grpSpPr>
          <a:xfrm>
            <a:off x="4547204" y="734832"/>
            <a:ext cx="4043964" cy="1200238"/>
            <a:chOff x="4547204" y="734832"/>
            <a:chExt cx="4043964" cy="1200238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0BB7748-13D3-B342-945F-D5ED9ABF9A0A}"/>
                </a:ext>
              </a:extLst>
            </p:cNvPr>
            <p:cNvSpPr/>
            <p:nvPr/>
          </p:nvSpPr>
          <p:spPr>
            <a:xfrm>
              <a:off x="4547204" y="734832"/>
              <a:ext cx="4043964" cy="1200238"/>
            </a:xfrm>
            <a:prstGeom prst="rect">
              <a:avLst/>
            </a:prstGeom>
            <a:ln>
              <a:solidFill>
                <a:srgbClr val="00B0F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en-US" sz="2200" b="1" i="1" u="sng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Topology</a:t>
              </a: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6BC878FF-1C0B-8248-9149-4B4B0AB1C421}"/>
                </a:ext>
              </a:extLst>
            </p:cNvPr>
            <p:cNvGrpSpPr/>
            <p:nvPr/>
          </p:nvGrpSpPr>
          <p:grpSpPr>
            <a:xfrm>
              <a:off x="5797579" y="880001"/>
              <a:ext cx="2700499" cy="904388"/>
              <a:chOff x="3041407" y="3167814"/>
              <a:chExt cx="2700499" cy="904388"/>
            </a:xfrm>
          </p:grpSpPr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4AFE7E24-C161-8A4A-A47B-9F29699EC906}"/>
                  </a:ext>
                </a:extLst>
              </p:cNvPr>
              <p:cNvCxnSpPr>
                <a:cxnSpLocks/>
                <a:stCxn id="22" idx="4"/>
                <a:endCxn id="23" idx="6"/>
              </p:cNvCxnSpPr>
              <p:nvPr/>
            </p:nvCxnSpPr>
            <p:spPr>
              <a:xfrm flipH="1">
                <a:off x="3929359" y="3442134"/>
                <a:ext cx="436542" cy="443136"/>
              </a:xfrm>
              <a:prstGeom prst="straightConnector1">
                <a:avLst/>
              </a:prstGeom>
              <a:ln w="31750">
                <a:solidFill>
                  <a:schemeClr val="tx1"/>
                </a:solidFill>
                <a:headEnd type="none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146FBBA0-688F-3B49-B635-9B81EB587238}"/>
                  </a:ext>
                </a:extLst>
              </p:cNvPr>
              <p:cNvGrpSpPr/>
              <p:nvPr/>
            </p:nvGrpSpPr>
            <p:grpSpPr>
              <a:xfrm>
                <a:off x="3041407" y="3167814"/>
                <a:ext cx="2700499" cy="904388"/>
                <a:chOff x="3041407" y="3167814"/>
                <a:chExt cx="2700499" cy="904388"/>
              </a:xfrm>
            </p:grpSpPr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C6A72C94-8EB8-0E4E-A467-3E7EFEB14843}"/>
                    </a:ext>
                  </a:extLst>
                </p:cNvPr>
                <p:cNvSpPr/>
                <p:nvPr/>
              </p:nvSpPr>
              <p:spPr>
                <a:xfrm>
                  <a:off x="3081337" y="3167814"/>
                  <a:ext cx="274320" cy="274320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9" name="Diamond 18">
                  <a:extLst>
                    <a:ext uri="{FF2B5EF4-FFF2-40B4-BE49-F238E27FC236}">
                      <a16:creationId xmlns:a16="http://schemas.microsoft.com/office/drawing/2014/main" id="{5A14A41D-FB03-4B41-A9D6-5F3477794833}"/>
                    </a:ext>
                  </a:extLst>
                </p:cNvPr>
                <p:cNvSpPr/>
                <p:nvPr/>
              </p:nvSpPr>
              <p:spPr>
                <a:xfrm>
                  <a:off x="3041407" y="3706442"/>
                  <a:ext cx="365760" cy="365760"/>
                </a:xfrm>
                <a:prstGeom prst="diamond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0" name="Oval 19">
                  <a:extLst>
                    <a:ext uri="{FF2B5EF4-FFF2-40B4-BE49-F238E27FC236}">
                      <a16:creationId xmlns:a16="http://schemas.microsoft.com/office/drawing/2014/main" id="{61DAB6D4-0AFA-3846-91FA-09F22BFB1BB7}"/>
                    </a:ext>
                  </a:extLst>
                </p:cNvPr>
                <p:cNvSpPr/>
                <p:nvPr/>
              </p:nvSpPr>
              <p:spPr>
                <a:xfrm>
                  <a:off x="3655039" y="3167814"/>
                  <a:ext cx="274320" cy="27432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0</a:t>
                  </a:r>
                </a:p>
              </p:txBody>
            </p:sp>
            <p:sp>
              <p:nvSpPr>
                <p:cNvPr id="21" name="Diamond 20">
                  <a:extLst>
                    <a:ext uri="{FF2B5EF4-FFF2-40B4-BE49-F238E27FC236}">
                      <a16:creationId xmlns:a16="http://schemas.microsoft.com/office/drawing/2014/main" id="{79925926-DB5A-4641-8BA8-AAF9D8BFC4CE}"/>
                    </a:ext>
                  </a:extLst>
                </p:cNvPr>
                <p:cNvSpPr/>
                <p:nvPr/>
              </p:nvSpPr>
              <p:spPr>
                <a:xfrm>
                  <a:off x="5376146" y="3448714"/>
                  <a:ext cx="365760" cy="365760"/>
                </a:xfrm>
                <a:prstGeom prst="diamond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2" name="Oval 21">
                  <a:extLst>
                    <a:ext uri="{FF2B5EF4-FFF2-40B4-BE49-F238E27FC236}">
                      <a16:creationId xmlns:a16="http://schemas.microsoft.com/office/drawing/2014/main" id="{C9CF1B32-A59A-B34A-A82D-DDD9EAAFDC0C}"/>
                    </a:ext>
                  </a:extLst>
                </p:cNvPr>
                <p:cNvSpPr/>
                <p:nvPr/>
              </p:nvSpPr>
              <p:spPr>
                <a:xfrm>
                  <a:off x="4228741" y="3167814"/>
                  <a:ext cx="274320" cy="27432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1</a:t>
                  </a:r>
                </a:p>
              </p:txBody>
            </p:sp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9894259C-0ABE-E34F-8352-9F3A9802C1EF}"/>
                    </a:ext>
                  </a:extLst>
                </p:cNvPr>
                <p:cNvSpPr/>
                <p:nvPr/>
              </p:nvSpPr>
              <p:spPr>
                <a:xfrm>
                  <a:off x="3655039" y="3748110"/>
                  <a:ext cx="274320" cy="27432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3</a:t>
                  </a:r>
                </a:p>
              </p:txBody>
            </p:sp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2E71AD8C-B5B8-544D-A5A1-B1CB9B1E8AF8}"/>
                    </a:ext>
                  </a:extLst>
                </p:cNvPr>
                <p:cNvSpPr/>
                <p:nvPr/>
              </p:nvSpPr>
              <p:spPr>
                <a:xfrm>
                  <a:off x="4802443" y="3174394"/>
                  <a:ext cx="274320" cy="27432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2</a:t>
                  </a:r>
                </a:p>
              </p:txBody>
            </p:sp>
            <p:cxnSp>
              <p:nvCxnSpPr>
                <p:cNvPr id="25" name="Straight Arrow Connector 24">
                  <a:extLst>
                    <a:ext uri="{FF2B5EF4-FFF2-40B4-BE49-F238E27FC236}">
                      <a16:creationId xmlns:a16="http://schemas.microsoft.com/office/drawing/2014/main" id="{BE1FCDF4-6532-3945-8B98-C5FDBAD616EA}"/>
                    </a:ext>
                  </a:extLst>
                </p:cNvPr>
                <p:cNvCxnSpPr>
                  <a:cxnSpLocks/>
                  <a:stCxn id="18" idx="3"/>
                  <a:endCxn id="20" idx="2"/>
                </p:cNvCxnSpPr>
                <p:nvPr/>
              </p:nvCxnSpPr>
              <p:spPr>
                <a:xfrm>
                  <a:off x="3355657" y="3304974"/>
                  <a:ext cx="299382" cy="0"/>
                </a:xfrm>
                <a:prstGeom prst="straightConnector1">
                  <a:avLst/>
                </a:prstGeom>
                <a:ln w="31750">
                  <a:solidFill>
                    <a:schemeClr val="tx1"/>
                  </a:solidFill>
                  <a:headEnd type="none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Arrow Connector 25">
                  <a:extLst>
                    <a:ext uri="{FF2B5EF4-FFF2-40B4-BE49-F238E27FC236}">
                      <a16:creationId xmlns:a16="http://schemas.microsoft.com/office/drawing/2014/main" id="{36FDB74B-21AA-784D-9913-012ABB58466F}"/>
                    </a:ext>
                  </a:extLst>
                </p:cNvPr>
                <p:cNvCxnSpPr>
                  <a:cxnSpLocks/>
                  <a:endCxn id="22" idx="2"/>
                </p:cNvCxnSpPr>
                <p:nvPr/>
              </p:nvCxnSpPr>
              <p:spPr>
                <a:xfrm>
                  <a:off x="3929359" y="3304974"/>
                  <a:ext cx="299382" cy="0"/>
                </a:xfrm>
                <a:prstGeom prst="straightConnector1">
                  <a:avLst/>
                </a:prstGeom>
                <a:ln w="31750">
                  <a:solidFill>
                    <a:schemeClr val="tx1"/>
                  </a:solidFill>
                  <a:headEnd type="none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Arrow Connector 26">
                  <a:extLst>
                    <a:ext uri="{FF2B5EF4-FFF2-40B4-BE49-F238E27FC236}">
                      <a16:creationId xmlns:a16="http://schemas.microsoft.com/office/drawing/2014/main" id="{C02136F7-B2C8-324B-A9A4-AB2650EB7C31}"/>
                    </a:ext>
                  </a:extLst>
                </p:cNvPr>
                <p:cNvCxnSpPr>
                  <a:cxnSpLocks/>
                  <a:stCxn id="22" idx="6"/>
                  <a:endCxn id="24" idx="2"/>
                </p:cNvCxnSpPr>
                <p:nvPr/>
              </p:nvCxnSpPr>
              <p:spPr>
                <a:xfrm>
                  <a:off x="4503061" y="3304974"/>
                  <a:ext cx="299382" cy="6580"/>
                </a:xfrm>
                <a:prstGeom prst="straightConnector1">
                  <a:avLst/>
                </a:prstGeom>
                <a:ln w="31750">
                  <a:solidFill>
                    <a:schemeClr val="tx1"/>
                  </a:solidFill>
                  <a:headEnd type="none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Arrow Connector 27">
                  <a:extLst>
                    <a:ext uri="{FF2B5EF4-FFF2-40B4-BE49-F238E27FC236}">
                      <a16:creationId xmlns:a16="http://schemas.microsoft.com/office/drawing/2014/main" id="{4BDAEB85-6C9A-4C41-9B14-4ED4C337E84E}"/>
                    </a:ext>
                  </a:extLst>
                </p:cNvPr>
                <p:cNvCxnSpPr>
                  <a:cxnSpLocks/>
                  <a:endCxn id="21" idx="1"/>
                </p:cNvCxnSpPr>
                <p:nvPr/>
              </p:nvCxnSpPr>
              <p:spPr>
                <a:xfrm>
                  <a:off x="5075963" y="3315277"/>
                  <a:ext cx="300183" cy="316317"/>
                </a:xfrm>
                <a:prstGeom prst="straightConnector1">
                  <a:avLst/>
                </a:prstGeom>
                <a:ln w="31750">
                  <a:solidFill>
                    <a:schemeClr val="tx1"/>
                  </a:solidFill>
                  <a:headEnd type="none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Arrow Connector 28">
                  <a:extLst>
                    <a:ext uri="{FF2B5EF4-FFF2-40B4-BE49-F238E27FC236}">
                      <a16:creationId xmlns:a16="http://schemas.microsoft.com/office/drawing/2014/main" id="{9E4D1484-E4C7-E941-8FC1-3CE6BA01E41A}"/>
                    </a:ext>
                  </a:extLst>
                </p:cNvPr>
                <p:cNvCxnSpPr>
                  <a:cxnSpLocks/>
                  <a:stCxn id="23" idx="2"/>
                  <a:endCxn id="19" idx="3"/>
                </p:cNvCxnSpPr>
                <p:nvPr/>
              </p:nvCxnSpPr>
              <p:spPr>
                <a:xfrm flipH="1">
                  <a:off x="3407167" y="3885270"/>
                  <a:ext cx="247872" cy="4052"/>
                </a:xfrm>
                <a:prstGeom prst="straightConnector1">
                  <a:avLst/>
                </a:prstGeom>
                <a:ln w="31750">
                  <a:solidFill>
                    <a:schemeClr val="tx1"/>
                  </a:solidFill>
                  <a:headEnd type="none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B653391-9F49-7B4C-B1A2-69BF95CA767D}"/>
              </a:ext>
            </a:extLst>
          </p:cNvPr>
          <p:cNvGrpSpPr/>
          <p:nvPr/>
        </p:nvGrpSpPr>
        <p:grpSpPr>
          <a:xfrm>
            <a:off x="4062864" y="2065650"/>
            <a:ext cx="5081136" cy="2665677"/>
            <a:chOff x="893533" y="2072587"/>
            <a:chExt cx="5081136" cy="2665677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B18CCCF-A13F-FF43-AE70-E98E46D972FF}"/>
                </a:ext>
              </a:extLst>
            </p:cNvPr>
            <p:cNvSpPr/>
            <p:nvPr/>
          </p:nvSpPr>
          <p:spPr>
            <a:xfrm>
              <a:off x="1379848" y="2072587"/>
              <a:ext cx="4043964" cy="2665677"/>
            </a:xfrm>
            <a:prstGeom prst="rect">
              <a:avLst/>
            </a:prstGeom>
            <a:ln>
              <a:solidFill>
                <a:srgbClr val="00B0F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en-US" sz="2200" b="1" i="1" u="sng" dirty="0" err="1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EdgeWise</a:t>
              </a:r>
              <a:endParaRPr lang="en-US" sz="2200" b="1" i="1" u="sng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4" name="Rounded Rectangle 83">
              <a:extLst>
                <a:ext uri="{FF2B5EF4-FFF2-40B4-BE49-F238E27FC236}">
                  <a16:creationId xmlns:a16="http://schemas.microsoft.com/office/drawing/2014/main" id="{A1EBE525-F48F-9C49-B795-69C2805B000B}"/>
                </a:ext>
              </a:extLst>
            </p:cNvPr>
            <p:cNvSpPr/>
            <p:nvPr/>
          </p:nvSpPr>
          <p:spPr>
            <a:xfrm>
              <a:off x="3243874" y="2646610"/>
              <a:ext cx="1904761" cy="2028876"/>
            </a:xfrm>
            <a:prstGeom prst="roundRect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5" name="Freeform 84">
              <a:extLst>
                <a:ext uri="{FF2B5EF4-FFF2-40B4-BE49-F238E27FC236}">
                  <a16:creationId xmlns:a16="http://schemas.microsoft.com/office/drawing/2014/main" id="{54337D66-D460-424D-9B4C-C47539707405}"/>
                </a:ext>
              </a:extLst>
            </p:cNvPr>
            <p:cNvSpPr/>
            <p:nvPr/>
          </p:nvSpPr>
          <p:spPr>
            <a:xfrm>
              <a:off x="3518202" y="3051069"/>
              <a:ext cx="372599" cy="1475201"/>
            </a:xfrm>
            <a:custGeom>
              <a:avLst/>
              <a:gdLst>
                <a:gd name="connsiteX0" fmla="*/ 25779 w 251225"/>
                <a:gd name="connsiteY0" fmla="*/ 0 h 1049628"/>
                <a:gd name="connsiteX1" fmla="*/ 251159 w 251225"/>
                <a:gd name="connsiteY1" fmla="*/ 135228 h 1049628"/>
                <a:gd name="connsiteX2" fmla="*/ 6460 w 251225"/>
                <a:gd name="connsiteY2" fmla="*/ 257578 h 1049628"/>
                <a:gd name="connsiteX3" fmla="*/ 225401 w 251225"/>
                <a:gd name="connsiteY3" fmla="*/ 412124 h 1049628"/>
                <a:gd name="connsiteX4" fmla="*/ 6460 w 251225"/>
                <a:gd name="connsiteY4" fmla="*/ 566671 h 1049628"/>
                <a:gd name="connsiteX5" fmla="*/ 212522 w 251225"/>
                <a:gd name="connsiteY5" fmla="*/ 734096 h 1049628"/>
                <a:gd name="connsiteX6" fmla="*/ 21 w 251225"/>
                <a:gd name="connsiteY6" fmla="*/ 882203 h 1049628"/>
                <a:gd name="connsiteX7" fmla="*/ 199643 w 251225"/>
                <a:gd name="connsiteY7" fmla="*/ 1049628 h 1049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1225" h="1049628">
                  <a:moveTo>
                    <a:pt x="25779" y="0"/>
                  </a:moveTo>
                  <a:cubicBezTo>
                    <a:pt x="140079" y="46149"/>
                    <a:pt x="254379" y="92298"/>
                    <a:pt x="251159" y="135228"/>
                  </a:cubicBezTo>
                  <a:cubicBezTo>
                    <a:pt x="247939" y="178158"/>
                    <a:pt x="10753" y="211429"/>
                    <a:pt x="6460" y="257578"/>
                  </a:cubicBezTo>
                  <a:cubicBezTo>
                    <a:pt x="2167" y="303727"/>
                    <a:pt x="225401" y="360609"/>
                    <a:pt x="225401" y="412124"/>
                  </a:cubicBezTo>
                  <a:cubicBezTo>
                    <a:pt x="225401" y="463639"/>
                    <a:pt x="8606" y="513009"/>
                    <a:pt x="6460" y="566671"/>
                  </a:cubicBezTo>
                  <a:cubicBezTo>
                    <a:pt x="4314" y="620333"/>
                    <a:pt x="213595" y="681507"/>
                    <a:pt x="212522" y="734096"/>
                  </a:cubicBezTo>
                  <a:cubicBezTo>
                    <a:pt x="211449" y="786685"/>
                    <a:pt x="2167" y="829614"/>
                    <a:pt x="21" y="882203"/>
                  </a:cubicBezTo>
                  <a:cubicBezTo>
                    <a:pt x="-2125" y="934792"/>
                    <a:pt x="154567" y="1007772"/>
                    <a:pt x="199643" y="1049628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6" name="Freeform 85">
              <a:extLst>
                <a:ext uri="{FF2B5EF4-FFF2-40B4-BE49-F238E27FC236}">
                  <a16:creationId xmlns:a16="http://schemas.microsoft.com/office/drawing/2014/main" id="{8CF43B84-E621-0E4D-8C75-44D809F6A294}"/>
                </a:ext>
              </a:extLst>
            </p:cNvPr>
            <p:cNvSpPr/>
            <p:nvPr/>
          </p:nvSpPr>
          <p:spPr>
            <a:xfrm>
              <a:off x="4614502" y="3051069"/>
              <a:ext cx="372599" cy="1475201"/>
            </a:xfrm>
            <a:custGeom>
              <a:avLst/>
              <a:gdLst>
                <a:gd name="connsiteX0" fmla="*/ 25779 w 251225"/>
                <a:gd name="connsiteY0" fmla="*/ 0 h 1049628"/>
                <a:gd name="connsiteX1" fmla="*/ 251159 w 251225"/>
                <a:gd name="connsiteY1" fmla="*/ 135228 h 1049628"/>
                <a:gd name="connsiteX2" fmla="*/ 6460 w 251225"/>
                <a:gd name="connsiteY2" fmla="*/ 257578 h 1049628"/>
                <a:gd name="connsiteX3" fmla="*/ 225401 w 251225"/>
                <a:gd name="connsiteY3" fmla="*/ 412124 h 1049628"/>
                <a:gd name="connsiteX4" fmla="*/ 6460 w 251225"/>
                <a:gd name="connsiteY4" fmla="*/ 566671 h 1049628"/>
                <a:gd name="connsiteX5" fmla="*/ 212522 w 251225"/>
                <a:gd name="connsiteY5" fmla="*/ 734096 h 1049628"/>
                <a:gd name="connsiteX6" fmla="*/ 21 w 251225"/>
                <a:gd name="connsiteY6" fmla="*/ 882203 h 1049628"/>
                <a:gd name="connsiteX7" fmla="*/ 199643 w 251225"/>
                <a:gd name="connsiteY7" fmla="*/ 1049628 h 1049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1225" h="1049628">
                  <a:moveTo>
                    <a:pt x="25779" y="0"/>
                  </a:moveTo>
                  <a:cubicBezTo>
                    <a:pt x="140079" y="46149"/>
                    <a:pt x="254379" y="92298"/>
                    <a:pt x="251159" y="135228"/>
                  </a:cubicBezTo>
                  <a:cubicBezTo>
                    <a:pt x="247939" y="178158"/>
                    <a:pt x="10753" y="211429"/>
                    <a:pt x="6460" y="257578"/>
                  </a:cubicBezTo>
                  <a:cubicBezTo>
                    <a:pt x="2167" y="303727"/>
                    <a:pt x="225401" y="360609"/>
                    <a:pt x="225401" y="412124"/>
                  </a:cubicBezTo>
                  <a:cubicBezTo>
                    <a:pt x="225401" y="463639"/>
                    <a:pt x="8606" y="513009"/>
                    <a:pt x="6460" y="566671"/>
                  </a:cubicBezTo>
                  <a:cubicBezTo>
                    <a:pt x="4314" y="620333"/>
                    <a:pt x="213595" y="681507"/>
                    <a:pt x="212522" y="734096"/>
                  </a:cubicBezTo>
                  <a:cubicBezTo>
                    <a:pt x="211449" y="786685"/>
                    <a:pt x="2167" y="829614"/>
                    <a:pt x="21" y="882203"/>
                  </a:cubicBezTo>
                  <a:cubicBezTo>
                    <a:pt x="-2125" y="934792"/>
                    <a:pt x="154567" y="1007772"/>
                    <a:pt x="199643" y="1049628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45032ADC-8A9C-D340-89DC-C147009106CF}"/>
                </a:ext>
              </a:extLst>
            </p:cNvPr>
            <p:cNvGrpSpPr/>
            <p:nvPr/>
          </p:nvGrpSpPr>
          <p:grpSpPr>
            <a:xfrm>
              <a:off x="1755933" y="2868190"/>
              <a:ext cx="548640" cy="1262070"/>
              <a:chOff x="6130630" y="3262369"/>
              <a:chExt cx="548640" cy="1262070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9C746C0E-2171-A04C-BD2D-4DA4D401F720}"/>
                  </a:ext>
                </a:extLst>
              </p:cNvPr>
              <p:cNvGrpSpPr/>
              <p:nvPr/>
            </p:nvGrpSpPr>
            <p:grpSpPr>
              <a:xfrm>
                <a:off x="6130630" y="3981829"/>
                <a:ext cx="548640" cy="182880"/>
                <a:chOff x="6070921" y="3294845"/>
                <a:chExt cx="548640" cy="182880"/>
              </a:xfrm>
            </p:grpSpPr>
            <p:sp>
              <p:nvSpPr>
                <p:cNvPr id="87" name="Rectangle 86">
                  <a:extLst>
                    <a:ext uri="{FF2B5EF4-FFF2-40B4-BE49-F238E27FC236}">
                      <a16:creationId xmlns:a16="http://schemas.microsoft.com/office/drawing/2014/main" id="{A275198C-BD02-8349-B6CA-56EF20BA7F26}"/>
                    </a:ext>
                  </a:extLst>
                </p:cNvPr>
                <p:cNvSpPr/>
                <p:nvPr/>
              </p:nvSpPr>
              <p:spPr>
                <a:xfrm>
                  <a:off x="6436681" y="3294845"/>
                  <a:ext cx="182880" cy="182880"/>
                </a:xfrm>
                <a:prstGeom prst="rect">
                  <a:avLst/>
                </a:prstGeom>
                <a:solidFill>
                  <a:schemeClr val="accent6">
                    <a:lumMod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8" name="Rectangle 87">
                  <a:extLst>
                    <a:ext uri="{FF2B5EF4-FFF2-40B4-BE49-F238E27FC236}">
                      <a16:creationId xmlns:a16="http://schemas.microsoft.com/office/drawing/2014/main" id="{8BFFB396-1781-D641-9CAD-413C7A5C18FA}"/>
                    </a:ext>
                  </a:extLst>
                </p:cNvPr>
                <p:cNvSpPr/>
                <p:nvPr/>
              </p:nvSpPr>
              <p:spPr>
                <a:xfrm>
                  <a:off x="6253801" y="3294845"/>
                  <a:ext cx="182880" cy="18288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9" name="Rectangle 88">
                  <a:extLst>
                    <a:ext uri="{FF2B5EF4-FFF2-40B4-BE49-F238E27FC236}">
                      <a16:creationId xmlns:a16="http://schemas.microsoft.com/office/drawing/2014/main" id="{E983DA72-861F-9545-851E-A3B7730975E9}"/>
                    </a:ext>
                  </a:extLst>
                </p:cNvPr>
                <p:cNvSpPr/>
                <p:nvPr/>
              </p:nvSpPr>
              <p:spPr>
                <a:xfrm>
                  <a:off x="6070921" y="3294845"/>
                  <a:ext cx="182880" cy="18288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90" name="Group 89">
                <a:extLst>
                  <a:ext uri="{FF2B5EF4-FFF2-40B4-BE49-F238E27FC236}">
                    <a16:creationId xmlns:a16="http://schemas.microsoft.com/office/drawing/2014/main" id="{0150FC0E-6EFE-F148-9571-4FA0CB23CD38}"/>
                  </a:ext>
                </a:extLst>
              </p:cNvPr>
              <p:cNvGrpSpPr/>
              <p:nvPr/>
            </p:nvGrpSpPr>
            <p:grpSpPr>
              <a:xfrm>
                <a:off x="6130630" y="3622099"/>
                <a:ext cx="548640" cy="182880"/>
                <a:chOff x="6070921" y="3294845"/>
                <a:chExt cx="548640" cy="182880"/>
              </a:xfrm>
            </p:grpSpPr>
            <p:sp>
              <p:nvSpPr>
                <p:cNvPr id="91" name="Rectangle 90">
                  <a:extLst>
                    <a:ext uri="{FF2B5EF4-FFF2-40B4-BE49-F238E27FC236}">
                      <a16:creationId xmlns:a16="http://schemas.microsoft.com/office/drawing/2014/main" id="{CC0DC3C7-79E3-6C4A-B082-B388F656723C}"/>
                    </a:ext>
                  </a:extLst>
                </p:cNvPr>
                <p:cNvSpPr/>
                <p:nvPr/>
              </p:nvSpPr>
              <p:spPr>
                <a:xfrm>
                  <a:off x="6436681" y="3294845"/>
                  <a:ext cx="182880" cy="182880"/>
                </a:xfrm>
                <a:prstGeom prst="rect">
                  <a:avLst/>
                </a:prstGeom>
                <a:solidFill>
                  <a:schemeClr val="accent6">
                    <a:lumMod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92" name="Rectangle 91">
                  <a:extLst>
                    <a:ext uri="{FF2B5EF4-FFF2-40B4-BE49-F238E27FC236}">
                      <a16:creationId xmlns:a16="http://schemas.microsoft.com/office/drawing/2014/main" id="{854F2CF4-A331-8A4B-8EC1-2F806FD5916A}"/>
                    </a:ext>
                  </a:extLst>
                </p:cNvPr>
                <p:cNvSpPr/>
                <p:nvPr/>
              </p:nvSpPr>
              <p:spPr>
                <a:xfrm>
                  <a:off x="6253801" y="3294845"/>
                  <a:ext cx="182880" cy="182880"/>
                </a:xfrm>
                <a:prstGeom prst="rect">
                  <a:avLst/>
                </a:prstGeom>
                <a:solidFill>
                  <a:schemeClr val="accent6">
                    <a:lumMod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93" name="Rectangle 92">
                  <a:extLst>
                    <a:ext uri="{FF2B5EF4-FFF2-40B4-BE49-F238E27FC236}">
                      <a16:creationId xmlns:a16="http://schemas.microsoft.com/office/drawing/2014/main" id="{E31358D2-1644-1847-A305-5AF4F0F28E05}"/>
                    </a:ext>
                  </a:extLst>
                </p:cNvPr>
                <p:cNvSpPr/>
                <p:nvPr/>
              </p:nvSpPr>
              <p:spPr>
                <a:xfrm>
                  <a:off x="6070921" y="3294845"/>
                  <a:ext cx="182880" cy="182880"/>
                </a:xfrm>
                <a:prstGeom prst="rect">
                  <a:avLst/>
                </a:prstGeom>
                <a:solidFill>
                  <a:schemeClr val="accent6">
                    <a:lumMod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94" name="Group 93">
                <a:extLst>
                  <a:ext uri="{FF2B5EF4-FFF2-40B4-BE49-F238E27FC236}">
                    <a16:creationId xmlns:a16="http://schemas.microsoft.com/office/drawing/2014/main" id="{6E0ED6DF-B388-204C-B5B9-3418CB62EAF0}"/>
                  </a:ext>
                </a:extLst>
              </p:cNvPr>
              <p:cNvGrpSpPr/>
              <p:nvPr/>
            </p:nvGrpSpPr>
            <p:grpSpPr>
              <a:xfrm>
                <a:off x="6130630" y="4341559"/>
                <a:ext cx="548640" cy="182880"/>
                <a:chOff x="6070921" y="3294845"/>
                <a:chExt cx="548640" cy="182880"/>
              </a:xfrm>
            </p:grpSpPr>
            <p:sp>
              <p:nvSpPr>
                <p:cNvPr id="95" name="Rectangle 94">
                  <a:extLst>
                    <a:ext uri="{FF2B5EF4-FFF2-40B4-BE49-F238E27FC236}">
                      <a16:creationId xmlns:a16="http://schemas.microsoft.com/office/drawing/2014/main" id="{92C1324E-3C42-864E-B7B4-248C8437D2DC}"/>
                    </a:ext>
                  </a:extLst>
                </p:cNvPr>
                <p:cNvSpPr/>
                <p:nvPr/>
              </p:nvSpPr>
              <p:spPr>
                <a:xfrm>
                  <a:off x="6436681" y="3294845"/>
                  <a:ext cx="182880" cy="182880"/>
                </a:xfrm>
                <a:prstGeom prst="rect">
                  <a:avLst/>
                </a:prstGeom>
                <a:solidFill>
                  <a:schemeClr val="accent6">
                    <a:lumMod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96" name="Rectangle 95">
                  <a:extLst>
                    <a:ext uri="{FF2B5EF4-FFF2-40B4-BE49-F238E27FC236}">
                      <a16:creationId xmlns:a16="http://schemas.microsoft.com/office/drawing/2014/main" id="{2A6B0CEE-9612-B345-A087-96861B79A990}"/>
                    </a:ext>
                  </a:extLst>
                </p:cNvPr>
                <p:cNvSpPr/>
                <p:nvPr/>
              </p:nvSpPr>
              <p:spPr>
                <a:xfrm>
                  <a:off x="6253801" y="3294845"/>
                  <a:ext cx="182880" cy="182880"/>
                </a:xfrm>
                <a:prstGeom prst="rect">
                  <a:avLst/>
                </a:prstGeom>
                <a:solidFill>
                  <a:schemeClr val="accent6">
                    <a:lumMod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97" name="Rectangle 96">
                  <a:extLst>
                    <a:ext uri="{FF2B5EF4-FFF2-40B4-BE49-F238E27FC236}">
                      <a16:creationId xmlns:a16="http://schemas.microsoft.com/office/drawing/2014/main" id="{09BA832E-5189-9047-BA87-4FC8B2824FB4}"/>
                    </a:ext>
                  </a:extLst>
                </p:cNvPr>
                <p:cNvSpPr/>
                <p:nvPr/>
              </p:nvSpPr>
              <p:spPr>
                <a:xfrm>
                  <a:off x="6070921" y="3294845"/>
                  <a:ext cx="182880" cy="18288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98" name="Group 97">
                <a:extLst>
                  <a:ext uri="{FF2B5EF4-FFF2-40B4-BE49-F238E27FC236}">
                    <a16:creationId xmlns:a16="http://schemas.microsoft.com/office/drawing/2014/main" id="{C29BA9BC-D703-8642-A3BD-A0707C2CE415}"/>
                  </a:ext>
                </a:extLst>
              </p:cNvPr>
              <p:cNvGrpSpPr/>
              <p:nvPr/>
            </p:nvGrpSpPr>
            <p:grpSpPr>
              <a:xfrm>
                <a:off x="6130630" y="3262369"/>
                <a:ext cx="548640" cy="182880"/>
                <a:chOff x="6070921" y="3294845"/>
                <a:chExt cx="548640" cy="182880"/>
              </a:xfrm>
            </p:grpSpPr>
            <p:sp>
              <p:nvSpPr>
                <p:cNvPr id="99" name="Rectangle 98">
                  <a:extLst>
                    <a:ext uri="{FF2B5EF4-FFF2-40B4-BE49-F238E27FC236}">
                      <a16:creationId xmlns:a16="http://schemas.microsoft.com/office/drawing/2014/main" id="{E3BA1427-0990-4141-AE9A-9597D1BEA697}"/>
                    </a:ext>
                  </a:extLst>
                </p:cNvPr>
                <p:cNvSpPr/>
                <p:nvPr/>
              </p:nvSpPr>
              <p:spPr>
                <a:xfrm>
                  <a:off x="6436681" y="3294845"/>
                  <a:ext cx="182880" cy="182880"/>
                </a:xfrm>
                <a:prstGeom prst="rect">
                  <a:avLst/>
                </a:prstGeom>
                <a:solidFill>
                  <a:schemeClr val="accent6">
                    <a:lumMod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00" name="Rectangle 99">
                  <a:extLst>
                    <a:ext uri="{FF2B5EF4-FFF2-40B4-BE49-F238E27FC236}">
                      <a16:creationId xmlns:a16="http://schemas.microsoft.com/office/drawing/2014/main" id="{740B477B-29B7-0C4B-90C4-4A1734796A50}"/>
                    </a:ext>
                  </a:extLst>
                </p:cNvPr>
                <p:cNvSpPr/>
                <p:nvPr/>
              </p:nvSpPr>
              <p:spPr>
                <a:xfrm>
                  <a:off x="6253801" y="3294845"/>
                  <a:ext cx="182880" cy="18288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01" name="Rectangle 100">
                  <a:extLst>
                    <a:ext uri="{FF2B5EF4-FFF2-40B4-BE49-F238E27FC236}">
                      <a16:creationId xmlns:a16="http://schemas.microsoft.com/office/drawing/2014/main" id="{8BFC1DED-F8D5-F14F-87A4-D2AD1A0A736C}"/>
                    </a:ext>
                  </a:extLst>
                </p:cNvPr>
                <p:cNvSpPr/>
                <p:nvPr/>
              </p:nvSpPr>
              <p:spPr>
                <a:xfrm>
                  <a:off x="6070921" y="3294845"/>
                  <a:ext cx="182880" cy="18288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sp>
          <p:nvSpPr>
            <p:cNvPr id="102" name="Rounded Rectangle 101">
              <a:extLst>
                <a:ext uri="{FF2B5EF4-FFF2-40B4-BE49-F238E27FC236}">
                  <a16:creationId xmlns:a16="http://schemas.microsoft.com/office/drawing/2014/main" id="{02C48FC3-D0AD-9B42-9ABE-4FD667D1AD3F}"/>
                </a:ext>
              </a:extLst>
            </p:cNvPr>
            <p:cNvSpPr/>
            <p:nvPr/>
          </p:nvSpPr>
          <p:spPr>
            <a:xfrm>
              <a:off x="3288116" y="3227920"/>
              <a:ext cx="964536" cy="182880"/>
            </a:xfrm>
            <a:prstGeom prst="round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operation 1</a:t>
              </a:r>
            </a:p>
          </p:txBody>
        </p:sp>
        <p:sp>
          <p:nvSpPr>
            <p:cNvPr id="103" name="Rounded Rectangle 102">
              <a:extLst>
                <a:ext uri="{FF2B5EF4-FFF2-40B4-BE49-F238E27FC236}">
                  <a16:creationId xmlns:a16="http://schemas.microsoft.com/office/drawing/2014/main" id="{5FA3DE78-BC41-D242-9D50-D64ADF0C9689}"/>
                </a:ext>
              </a:extLst>
            </p:cNvPr>
            <p:cNvSpPr/>
            <p:nvPr/>
          </p:nvSpPr>
          <p:spPr>
            <a:xfrm>
              <a:off x="4157990" y="3947380"/>
              <a:ext cx="964536" cy="182880"/>
            </a:xfrm>
            <a:prstGeom prst="round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operation 3</a:t>
              </a:r>
            </a:p>
          </p:txBody>
        </p:sp>
        <p:sp>
          <p:nvSpPr>
            <p:cNvPr id="104" name="Down Arrow 103">
              <a:extLst>
                <a:ext uri="{FF2B5EF4-FFF2-40B4-BE49-F238E27FC236}">
                  <a16:creationId xmlns:a16="http://schemas.microsoft.com/office/drawing/2014/main" id="{F521E6D8-8A2E-7448-91F4-00293EA3744E}"/>
                </a:ext>
              </a:extLst>
            </p:cNvPr>
            <p:cNvSpPr/>
            <p:nvPr/>
          </p:nvSpPr>
          <p:spPr>
            <a:xfrm rot="16200000">
              <a:off x="2749740" y="2862877"/>
              <a:ext cx="91440" cy="914400"/>
            </a:xfrm>
            <a:prstGeom prst="down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5" name="Down Arrow 104">
              <a:extLst>
                <a:ext uri="{FF2B5EF4-FFF2-40B4-BE49-F238E27FC236}">
                  <a16:creationId xmlns:a16="http://schemas.microsoft.com/office/drawing/2014/main" id="{C4D2E1FD-30A5-0C48-933F-1918D39AA728}"/>
                </a:ext>
              </a:extLst>
            </p:cNvPr>
            <p:cNvSpPr/>
            <p:nvPr/>
          </p:nvSpPr>
          <p:spPr>
            <a:xfrm rot="4468749">
              <a:off x="2745302" y="3103258"/>
              <a:ext cx="91440" cy="914400"/>
            </a:xfrm>
            <a:prstGeom prst="down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Down Arrow 105">
              <a:extLst>
                <a:ext uri="{FF2B5EF4-FFF2-40B4-BE49-F238E27FC236}">
                  <a16:creationId xmlns:a16="http://schemas.microsoft.com/office/drawing/2014/main" id="{57D0E108-F1E5-694B-A392-584613530FDF}"/>
                </a:ext>
              </a:extLst>
            </p:cNvPr>
            <p:cNvSpPr/>
            <p:nvPr/>
          </p:nvSpPr>
          <p:spPr>
            <a:xfrm rot="3653024">
              <a:off x="2794098" y="3222042"/>
              <a:ext cx="91440" cy="1097280"/>
            </a:xfrm>
            <a:prstGeom prst="down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Down Arrow 106">
              <a:extLst>
                <a:ext uri="{FF2B5EF4-FFF2-40B4-BE49-F238E27FC236}">
                  <a16:creationId xmlns:a16="http://schemas.microsoft.com/office/drawing/2014/main" id="{F4E03FAA-52F6-944C-9ACF-4545BE67BEBA}"/>
                </a:ext>
              </a:extLst>
            </p:cNvPr>
            <p:cNvSpPr/>
            <p:nvPr/>
          </p:nvSpPr>
          <p:spPr>
            <a:xfrm rot="16200000">
              <a:off x="3258921" y="3270160"/>
              <a:ext cx="91440" cy="1554480"/>
            </a:xfrm>
            <a:prstGeom prst="down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Down Arrow 108">
              <a:extLst>
                <a:ext uri="{FF2B5EF4-FFF2-40B4-BE49-F238E27FC236}">
                  <a16:creationId xmlns:a16="http://schemas.microsoft.com/office/drawing/2014/main" id="{F3EC577B-3BF4-FA41-8B00-615CE99AEEF1}"/>
                </a:ext>
              </a:extLst>
            </p:cNvPr>
            <p:cNvSpPr/>
            <p:nvPr/>
          </p:nvSpPr>
          <p:spPr>
            <a:xfrm rot="16200000">
              <a:off x="5292359" y="3853205"/>
              <a:ext cx="91440" cy="365760"/>
            </a:xfrm>
            <a:prstGeom prst="down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D0BD350D-5C51-1D4B-83B8-7AE10B272834}"/>
                </a:ext>
              </a:extLst>
            </p:cNvPr>
            <p:cNvSpPr txBox="1"/>
            <p:nvPr/>
          </p:nvSpPr>
          <p:spPr>
            <a:xfrm>
              <a:off x="5501463" y="3872148"/>
              <a:ext cx="47320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sink</a:t>
              </a:r>
            </a:p>
          </p:txBody>
        </p:sp>
        <p:sp>
          <p:nvSpPr>
            <p:cNvPr id="111" name="Down Arrow 110">
              <a:extLst>
                <a:ext uri="{FF2B5EF4-FFF2-40B4-BE49-F238E27FC236}">
                  <a16:creationId xmlns:a16="http://schemas.microsoft.com/office/drawing/2014/main" id="{C17CCD9C-6B9E-2B49-9B2A-C73E1B17E155}"/>
                </a:ext>
              </a:extLst>
            </p:cNvPr>
            <p:cNvSpPr/>
            <p:nvPr/>
          </p:nvSpPr>
          <p:spPr>
            <a:xfrm rot="16200000">
              <a:off x="1339401" y="2870329"/>
              <a:ext cx="91440" cy="182880"/>
            </a:xfrm>
            <a:prstGeom prst="down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6749C258-BC21-7D4E-961D-5388780C2BDF}"/>
                </a:ext>
              </a:extLst>
            </p:cNvPr>
            <p:cNvSpPr txBox="1"/>
            <p:nvPr/>
          </p:nvSpPr>
          <p:spPr>
            <a:xfrm>
              <a:off x="893533" y="2793349"/>
              <a:ext cx="39305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err="1">
                  <a:latin typeface="Calibri" panose="020F0502020204030204" pitchFamily="34" charset="0"/>
                  <a:cs typeface="Calibri" panose="020F0502020204030204" pitchFamily="34" charset="0"/>
                </a:rPr>
                <a:t>src</a:t>
              </a:r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4FC944B9-5C90-A04C-B1FF-23B4FED461AB}"/>
                </a:ext>
              </a:extLst>
            </p:cNvPr>
            <p:cNvSpPr txBox="1"/>
            <p:nvPr/>
          </p:nvSpPr>
          <p:spPr>
            <a:xfrm>
              <a:off x="1392369" y="2802773"/>
              <a:ext cx="39626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Q0</a:t>
              </a: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9762A518-48FE-6747-B138-CF39711D5E4A}"/>
                </a:ext>
              </a:extLst>
            </p:cNvPr>
            <p:cNvSpPr txBox="1"/>
            <p:nvPr/>
          </p:nvSpPr>
          <p:spPr>
            <a:xfrm>
              <a:off x="1392369" y="3161837"/>
              <a:ext cx="39626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Q1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17173BB4-8816-2B43-AB4A-68B3A37A873E}"/>
                </a:ext>
              </a:extLst>
            </p:cNvPr>
            <p:cNvSpPr txBox="1"/>
            <p:nvPr/>
          </p:nvSpPr>
          <p:spPr>
            <a:xfrm>
              <a:off x="1392369" y="3520901"/>
              <a:ext cx="39626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Q2</a:t>
              </a: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678AF555-2620-7248-BB2D-6205F633F847}"/>
                </a:ext>
              </a:extLst>
            </p:cNvPr>
            <p:cNvSpPr txBox="1"/>
            <p:nvPr/>
          </p:nvSpPr>
          <p:spPr>
            <a:xfrm>
              <a:off x="1392369" y="3879965"/>
              <a:ext cx="39626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Q3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E584FF3A-8D0B-FB40-91A0-2B95D449F24E}"/>
                </a:ext>
              </a:extLst>
            </p:cNvPr>
            <p:cNvSpPr txBox="1"/>
            <p:nvPr/>
          </p:nvSpPr>
          <p:spPr>
            <a:xfrm>
              <a:off x="3396002" y="2087569"/>
              <a:ext cx="160973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i="1" dirty="0">
                  <a:latin typeface="Calibri" panose="020F0502020204030204" pitchFamily="34" charset="0"/>
                  <a:cs typeface="Calibri" panose="020F0502020204030204" pitchFamily="34" charset="0"/>
                </a:rPr>
                <a:t>worker pool</a:t>
              </a:r>
            </a:p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(fixed-size workers)</a:t>
              </a:r>
            </a:p>
          </p:txBody>
        </p:sp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D80E7CD1-3C17-AD4A-B595-26445A011998}"/>
                </a:ext>
              </a:extLst>
            </p:cNvPr>
            <p:cNvSpPr/>
            <p:nvPr/>
          </p:nvSpPr>
          <p:spPr>
            <a:xfrm>
              <a:off x="3518202" y="2699820"/>
              <a:ext cx="1362891" cy="254266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i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scheduler</a:t>
              </a:r>
            </a:p>
          </p:txBody>
        </p:sp>
      </p:grpSp>
      <p:sp>
        <p:nvSpPr>
          <p:cNvPr id="118" name="Google Shape;109;p26">
            <a:extLst>
              <a:ext uri="{FF2B5EF4-FFF2-40B4-BE49-F238E27FC236}">
                <a16:creationId xmlns:a16="http://schemas.microsoft.com/office/drawing/2014/main" id="{FCB8FD52-4231-DF4A-BE71-EBD85FBBD80A}"/>
              </a:ext>
            </a:extLst>
          </p:cNvPr>
          <p:cNvSpPr txBox="1"/>
          <p:nvPr/>
        </p:nvSpPr>
        <p:spPr>
          <a:xfrm>
            <a:off x="43845" y="605658"/>
            <a:ext cx="4418848" cy="4719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lvl="0">
              <a:buSzPts val="2400"/>
            </a:pP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Key Ideas:</a:t>
            </a:r>
          </a:p>
        </p:txBody>
      </p:sp>
      <p:sp>
        <p:nvSpPr>
          <p:cNvPr id="119" name="Google Shape;109;p26">
            <a:extLst>
              <a:ext uri="{FF2B5EF4-FFF2-40B4-BE49-F238E27FC236}">
                <a16:creationId xmlns:a16="http://schemas.microsoft.com/office/drawing/2014/main" id="{35F03A19-F6D5-8549-8F58-7851B4B8B81B}"/>
              </a:ext>
            </a:extLst>
          </p:cNvPr>
          <p:cNvSpPr txBox="1"/>
          <p:nvPr/>
        </p:nvSpPr>
        <p:spPr>
          <a:xfrm>
            <a:off x="43845" y="2079343"/>
            <a:ext cx="4418848" cy="780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19100" lvl="0" indent="-342900">
              <a:buSzPts val="2400"/>
              <a:buFont typeface="Arial" panose="020B0604020202020204" pitchFamily="34" charset="0"/>
              <a:buChar char="•"/>
            </a:pP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Inefficiency in OS scheduler</a:t>
            </a:r>
          </a:p>
          <a:p>
            <a:pPr marL="76200" lvl="0">
              <a:buSzPts val="2400"/>
            </a:pPr>
            <a:r>
              <a:rPr lang="en-US" sz="2000" dirty="0">
                <a:latin typeface="Calibri"/>
                <a:ea typeface="Calibri"/>
                <a:cs typeface="Calibri"/>
                <a:sym typeface="Wingdings" pitchFamily="2" charset="2"/>
              </a:rPr>
              <a:t></a:t>
            </a: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b="1" i="1" u="sng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Engine-level scheduler</a:t>
            </a:r>
          </a:p>
        </p:txBody>
      </p:sp>
      <p:sp>
        <p:nvSpPr>
          <p:cNvPr id="120" name="Google Shape;109;p26">
            <a:extLst>
              <a:ext uri="{FF2B5EF4-FFF2-40B4-BE49-F238E27FC236}">
                <a16:creationId xmlns:a16="http://schemas.microsoft.com/office/drawing/2014/main" id="{C61F9409-414D-0A48-9BA8-A34119198729}"/>
              </a:ext>
            </a:extLst>
          </p:cNvPr>
          <p:cNvSpPr txBox="1"/>
          <p:nvPr/>
        </p:nvSpPr>
        <p:spPr>
          <a:xfrm>
            <a:off x="43845" y="1077769"/>
            <a:ext cx="4418848" cy="9394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19100" lvl="0" indent="-342900">
              <a:buSzPts val="2400"/>
              <a:buFont typeface="Arial" panose="020B0604020202020204" pitchFamily="34" charset="0"/>
              <a:buChar char="•"/>
            </a:pP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# of workers &gt;&gt; # of CPU cores</a:t>
            </a:r>
          </a:p>
          <a:p>
            <a:pPr marL="76200" lvl="0">
              <a:buSzPts val="2400"/>
            </a:pPr>
            <a:r>
              <a:rPr lang="en-US" sz="2000" dirty="0">
                <a:latin typeface="Calibri"/>
                <a:ea typeface="Calibri"/>
                <a:cs typeface="Calibri"/>
                <a:sym typeface="Wingdings" pitchFamily="2" charset="2"/>
              </a:rPr>
              <a:t></a:t>
            </a: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b="1" i="1" u="sng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A fixed-sized worker pool</a:t>
            </a:r>
          </a:p>
        </p:txBody>
      </p:sp>
      <p:sp>
        <p:nvSpPr>
          <p:cNvPr id="121" name="Google Shape;109;p26">
            <a:extLst>
              <a:ext uri="{FF2B5EF4-FFF2-40B4-BE49-F238E27FC236}">
                <a16:creationId xmlns:a16="http://schemas.microsoft.com/office/drawing/2014/main" id="{02F68DEB-12C9-864D-BEC4-0D600BD37217}"/>
              </a:ext>
            </a:extLst>
          </p:cNvPr>
          <p:cNvSpPr txBox="1"/>
          <p:nvPr/>
        </p:nvSpPr>
        <p:spPr>
          <a:xfrm>
            <a:off x="43845" y="3417064"/>
            <a:ext cx="4491746" cy="1073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lvl="0">
              <a:buSzPts val="2400"/>
            </a:pP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___Scalable    ___Multiplexed</a:t>
            </a:r>
          </a:p>
          <a:p>
            <a:pPr marL="76200" lvl="0">
              <a:buSzPts val="2400"/>
            </a:pPr>
            <a:endParaRPr lang="en-US" sz="2000" dirty="0">
              <a:latin typeface="Calibri"/>
              <a:ea typeface="Calibri"/>
              <a:cs typeface="Calibri"/>
              <a:sym typeface="Calibri"/>
            </a:endParaRPr>
          </a:p>
          <a:p>
            <a:pPr marL="76200" lvl="0">
              <a:buSzPts val="2400"/>
            </a:pP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___Latency     ___Alleviate Backpressure		</a:t>
            </a:r>
          </a:p>
        </p:txBody>
      </p:sp>
      <p:pic>
        <p:nvPicPr>
          <p:cNvPr id="122" name="Graphic 121">
            <a:extLst>
              <a:ext uri="{FF2B5EF4-FFF2-40B4-BE49-F238E27FC236}">
                <a16:creationId xmlns:a16="http://schemas.microsoft.com/office/drawing/2014/main" id="{828BC37A-82B4-6B46-BAD5-AAD48F8026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0142" y="3364541"/>
            <a:ext cx="457200" cy="457200"/>
          </a:xfrm>
          <a:prstGeom prst="rect">
            <a:avLst/>
          </a:prstGeom>
        </p:spPr>
      </p:pic>
      <p:pic>
        <p:nvPicPr>
          <p:cNvPr id="126" name="Graphic 125">
            <a:extLst>
              <a:ext uri="{FF2B5EF4-FFF2-40B4-BE49-F238E27FC236}">
                <a16:creationId xmlns:a16="http://schemas.microsoft.com/office/drawing/2014/main" id="{A6F51A71-3E86-7E4E-A119-E466EAC4DB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96673" y="3369590"/>
            <a:ext cx="457200" cy="457200"/>
          </a:xfrm>
          <a:prstGeom prst="rect">
            <a:avLst/>
          </a:prstGeom>
        </p:spPr>
      </p:pic>
      <p:pic>
        <p:nvPicPr>
          <p:cNvPr id="127" name="Graphic 126">
            <a:extLst>
              <a:ext uri="{FF2B5EF4-FFF2-40B4-BE49-F238E27FC236}">
                <a16:creationId xmlns:a16="http://schemas.microsoft.com/office/drawing/2014/main" id="{909C58FF-E4BB-4C46-B60B-5BD9EE9E06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0142" y="3973369"/>
            <a:ext cx="457200" cy="457200"/>
          </a:xfrm>
          <a:prstGeom prst="rect">
            <a:avLst/>
          </a:prstGeom>
        </p:spPr>
      </p:pic>
      <p:pic>
        <p:nvPicPr>
          <p:cNvPr id="128" name="Graphic 127">
            <a:extLst>
              <a:ext uri="{FF2B5EF4-FFF2-40B4-BE49-F238E27FC236}">
                <a16:creationId xmlns:a16="http://schemas.microsoft.com/office/drawing/2014/main" id="{D6D5C0FF-26CE-5641-B6F4-6FD9E524FC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05976" y="3958644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879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9" grpId="0"/>
      <p:bldP spid="120" grpId="0"/>
      <p:bldP spid="121" grpId="0"/>
    </p:bld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apsules">
  <a:themeElements>
    <a:clrScheme name="Hokie Slides 2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F6600"/>
      </a:accent1>
      <a:accent2>
        <a:srgbClr val="FFD9BF"/>
      </a:accent2>
      <a:accent3>
        <a:srgbClr val="660000"/>
      </a:accent3>
      <a:accent4>
        <a:srgbClr val="DEBFBF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1401</TotalTime>
  <Words>1156</Words>
  <Application>Microsoft Macintosh PowerPoint</Application>
  <PresentationFormat>On-screen Show (16:9)</PresentationFormat>
  <Paragraphs>392</Paragraphs>
  <Slides>29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29</vt:i4>
      </vt:variant>
    </vt:vector>
  </HeadingPairs>
  <TitlesOfParts>
    <vt:vector size="37" baseType="lpstr">
      <vt:lpstr>Noto Sans Symbols</vt:lpstr>
      <vt:lpstr>Arial</vt:lpstr>
      <vt:lpstr>Calibri</vt:lpstr>
      <vt:lpstr>Times</vt:lpstr>
      <vt:lpstr>Times New Roman</vt:lpstr>
      <vt:lpstr>Wingdings</vt:lpstr>
      <vt:lpstr>Simple Light</vt:lpstr>
      <vt:lpstr>Capsules</vt:lpstr>
      <vt:lpstr>PowerPoint Presentation</vt:lpstr>
      <vt:lpstr>Edge Stream Processing</vt:lpstr>
      <vt:lpstr>Our Edge Model</vt:lpstr>
      <vt:lpstr>Edge Stream Processing Requirements </vt:lpstr>
      <vt:lpstr>Dataflow Programming Model</vt:lpstr>
      <vt:lpstr>Runtime System</vt:lpstr>
      <vt:lpstr>Problem</vt:lpstr>
      <vt:lpstr>Problem</vt:lpstr>
      <vt:lpstr>EdgeWise</vt:lpstr>
      <vt:lpstr>EdgeWise – Fixed-size Worker Pool</vt:lpstr>
      <vt:lpstr>EdgeWise – Engine-level Scheduler</vt:lpstr>
      <vt:lpstr>EdgeWise – Engine-level Scheduler</vt:lpstr>
      <vt:lpstr>Performance Analysis using Queueing Theory</vt:lpstr>
      <vt:lpstr>Evaluation</vt:lpstr>
      <vt:lpstr>Throughput-Latency Performance</vt:lpstr>
      <vt:lpstr>Fine-Grained Latency Analysis</vt:lpstr>
      <vt:lpstr>Conclusion</vt:lpstr>
      <vt:lpstr>PowerPoint Presentation</vt:lpstr>
      <vt:lpstr>Problem</vt:lpstr>
      <vt:lpstr>Performance Analysis using Queueing Theory</vt:lpstr>
      <vt:lpstr>Performance Analysis using Queueing Theory</vt:lpstr>
      <vt:lpstr>Performance Analysis using Queueing Theory</vt:lpstr>
      <vt:lpstr>Evaluation</vt:lpstr>
      <vt:lpstr>Throughput-Latency Performance</vt:lpstr>
      <vt:lpstr>Fine-Grained Throughput Analysis</vt:lpstr>
      <vt:lpstr>Data Consumption Policy</vt:lpstr>
      <vt:lpstr>Performance on Distributed Edge</vt:lpstr>
      <vt:lpstr>Limitations</vt:lpstr>
      <vt:lpstr>Icon Credit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Microsoft Office User</cp:lastModifiedBy>
  <cp:revision>180</cp:revision>
  <cp:lastPrinted>2019-07-07T01:25:18Z</cp:lastPrinted>
  <dcterms:modified xsi:type="dcterms:W3CDTF">2019-07-07T19:27:53Z</dcterms:modified>
</cp:coreProperties>
</file>